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2E7"/>
    <a:srgbClr val="82A4C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napVertSplitter="1" vertBarState="minimized">
    <p:restoredLeft sz="13490" autoAdjust="0"/>
    <p:restoredTop sz="94660"/>
  </p:normalViewPr>
  <p:slideViewPr>
    <p:cSldViewPr snapToObjects="1">
      <p:cViewPr>
        <p:scale>
          <a:sx n="140" d="100"/>
          <a:sy n="140" d="100"/>
        </p:scale>
        <p:origin x="-984" y="368"/>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printerSettings" Target="printerSettings/printerSettings1.bin"/><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g>
</file>

<file path=ppt/media/image10.jpg>
</file>

<file path=ppt/media/image11.jpg>
</file>

<file path=ppt/media/image12.jpg>
</file>

<file path=ppt/media/image15.jp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DB8D1E6-63DC-B844-AD10-B2A3CCA25E2D}" type="datetimeFigureOut">
              <a:rPr lang="en-US" smtClean="0"/>
              <a:t>5/8/14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A8E7B0-82DF-4240-923A-C8F9620BAD10}" type="slidenum">
              <a:rPr lang="en-US" smtClean="0"/>
              <a:t>‹#›</a:t>
            </a:fld>
            <a:endParaRPr lang="en-US"/>
          </a:p>
        </p:txBody>
      </p:sp>
    </p:spTree>
    <p:extLst>
      <p:ext uri="{BB962C8B-B14F-4D97-AF65-F5344CB8AC3E}">
        <p14:creationId xmlns:p14="http://schemas.microsoft.com/office/powerpoint/2010/main" val="1611352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DB8D1E6-63DC-B844-AD10-B2A3CCA25E2D}" type="datetimeFigureOut">
              <a:rPr lang="en-US" smtClean="0"/>
              <a:t>5/8/14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A8E7B0-82DF-4240-923A-C8F9620BAD10}" type="slidenum">
              <a:rPr lang="en-US" smtClean="0"/>
              <a:t>‹#›</a:t>
            </a:fld>
            <a:endParaRPr lang="en-US"/>
          </a:p>
        </p:txBody>
      </p:sp>
    </p:spTree>
    <p:extLst>
      <p:ext uri="{BB962C8B-B14F-4D97-AF65-F5344CB8AC3E}">
        <p14:creationId xmlns:p14="http://schemas.microsoft.com/office/powerpoint/2010/main" val="511843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2"/>
            <a:ext cx="2057400" cy="32908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54782"/>
            <a:ext cx="6019800" cy="32908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DB8D1E6-63DC-B844-AD10-B2A3CCA25E2D}" type="datetimeFigureOut">
              <a:rPr lang="en-US" smtClean="0"/>
              <a:t>5/8/14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A8E7B0-82DF-4240-923A-C8F9620BAD10}" type="slidenum">
              <a:rPr lang="en-US" smtClean="0"/>
              <a:t>‹#›</a:t>
            </a:fld>
            <a:endParaRPr lang="en-US"/>
          </a:p>
        </p:txBody>
      </p:sp>
    </p:spTree>
    <p:extLst>
      <p:ext uri="{BB962C8B-B14F-4D97-AF65-F5344CB8AC3E}">
        <p14:creationId xmlns:p14="http://schemas.microsoft.com/office/powerpoint/2010/main" val="1903959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DB8D1E6-63DC-B844-AD10-B2A3CCA25E2D}" type="datetimeFigureOut">
              <a:rPr lang="en-US" smtClean="0"/>
              <a:t>5/8/14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A8E7B0-82DF-4240-923A-C8F9620BAD10}" type="slidenum">
              <a:rPr lang="en-US" smtClean="0"/>
              <a:t>‹#›</a:t>
            </a:fld>
            <a:endParaRPr lang="en-US"/>
          </a:p>
        </p:txBody>
      </p:sp>
    </p:spTree>
    <p:extLst>
      <p:ext uri="{BB962C8B-B14F-4D97-AF65-F5344CB8AC3E}">
        <p14:creationId xmlns:p14="http://schemas.microsoft.com/office/powerpoint/2010/main" val="7528274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DB8D1E6-63DC-B844-AD10-B2A3CCA25E2D}" type="datetimeFigureOut">
              <a:rPr lang="en-US" smtClean="0"/>
              <a:t>5/8/14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A8E7B0-82DF-4240-923A-C8F9620BAD10}" type="slidenum">
              <a:rPr lang="en-US" smtClean="0"/>
              <a:t>‹#›</a:t>
            </a:fld>
            <a:endParaRPr lang="en-US"/>
          </a:p>
        </p:txBody>
      </p:sp>
    </p:spTree>
    <p:extLst>
      <p:ext uri="{BB962C8B-B14F-4D97-AF65-F5344CB8AC3E}">
        <p14:creationId xmlns:p14="http://schemas.microsoft.com/office/powerpoint/2010/main" val="640657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900114"/>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900114"/>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DB8D1E6-63DC-B844-AD10-B2A3CCA25E2D}" type="datetimeFigureOut">
              <a:rPr lang="en-US" smtClean="0"/>
              <a:t>5/8/14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A8E7B0-82DF-4240-923A-C8F9620BAD10}" type="slidenum">
              <a:rPr lang="en-US" smtClean="0"/>
              <a:t>‹#›</a:t>
            </a:fld>
            <a:endParaRPr lang="en-US"/>
          </a:p>
        </p:txBody>
      </p:sp>
    </p:spTree>
    <p:extLst>
      <p:ext uri="{BB962C8B-B14F-4D97-AF65-F5344CB8AC3E}">
        <p14:creationId xmlns:p14="http://schemas.microsoft.com/office/powerpoint/2010/main" val="3397245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DB8D1E6-63DC-B844-AD10-B2A3CCA25E2D}" type="datetimeFigureOut">
              <a:rPr lang="en-US" smtClean="0"/>
              <a:t>5/8/14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A8E7B0-82DF-4240-923A-C8F9620BAD10}" type="slidenum">
              <a:rPr lang="en-US" smtClean="0"/>
              <a:t>‹#›</a:t>
            </a:fld>
            <a:endParaRPr lang="en-US"/>
          </a:p>
        </p:txBody>
      </p:sp>
    </p:spTree>
    <p:extLst>
      <p:ext uri="{BB962C8B-B14F-4D97-AF65-F5344CB8AC3E}">
        <p14:creationId xmlns:p14="http://schemas.microsoft.com/office/powerpoint/2010/main" val="1531040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DB8D1E6-63DC-B844-AD10-B2A3CCA25E2D}" type="datetimeFigureOut">
              <a:rPr lang="en-US" smtClean="0"/>
              <a:t>5/8/14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A8E7B0-82DF-4240-923A-C8F9620BAD10}" type="slidenum">
              <a:rPr lang="en-US" smtClean="0"/>
              <a:t>‹#›</a:t>
            </a:fld>
            <a:endParaRPr lang="en-US"/>
          </a:p>
        </p:txBody>
      </p:sp>
    </p:spTree>
    <p:extLst>
      <p:ext uri="{BB962C8B-B14F-4D97-AF65-F5344CB8AC3E}">
        <p14:creationId xmlns:p14="http://schemas.microsoft.com/office/powerpoint/2010/main" val="3268870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B8D1E6-63DC-B844-AD10-B2A3CCA25E2D}" type="datetimeFigureOut">
              <a:rPr lang="en-US" smtClean="0"/>
              <a:t>5/8/14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A8E7B0-82DF-4240-923A-C8F9620BAD10}" type="slidenum">
              <a:rPr lang="en-US" smtClean="0"/>
              <a:t>‹#›</a:t>
            </a:fld>
            <a:endParaRPr lang="en-US"/>
          </a:p>
        </p:txBody>
      </p:sp>
    </p:spTree>
    <p:extLst>
      <p:ext uri="{BB962C8B-B14F-4D97-AF65-F5344CB8AC3E}">
        <p14:creationId xmlns:p14="http://schemas.microsoft.com/office/powerpoint/2010/main" val="2347086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3"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B8D1E6-63DC-B844-AD10-B2A3CCA25E2D}" type="datetimeFigureOut">
              <a:rPr lang="en-US" smtClean="0"/>
              <a:t>5/8/14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A8E7B0-82DF-4240-923A-C8F9620BAD10}" type="slidenum">
              <a:rPr lang="en-US" smtClean="0"/>
              <a:t>‹#›</a:t>
            </a:fld>
            <a:endParaRPr lang="en-US"/>
          </a:p>
        </p:txBody>
      </p:sp>
    </p:spTree>
    <p:extLst>
      <p:ext uri="{BB962C8B-B14F-4D97-AF65-F5344CB8AC3E}">
        <p14:creationId xmlns:p14="http://schemas.microsoft.com/office/powerpoint/2010/main" val="1434139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B8D1E6-63DC-B844-AD10-B2A3CCA25E2D}" type="datetimeFigureOut">
              <a:rPr lang="en-US" smtClean="0"/>
              <a:t>5/8/14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A8E7B0-82DF-4240-923A-C8F9620BAD10}" type="slidenum">
              <a:rPr lang="en-US" smtClean="0"/>
              <a:t>‹#›</a:t>
            </a:fld>
            <a:endParaRPr lang="en-US"/>
          </a:p>
        </p:txBody>
      </p:sp>
    </p:spTree>
    <p:extLst>
      <p:ext uri="{BB962C8B-B14F-4D97-AF65-F5344CB8AC3E}">
        <p14:creationId xmlns:p14="http://schemas.microsoft.com/office/powerpoint/2010/main" val="67091968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DDB8D1E6-63DC-B844-AD10-B2A3CCA25E2D}" type="datetimeFigureOut">
              <a:rPr lang="en-US" smtClean="0"/>
              <a:t>5/8/14</a:t>
            </a:fld>
            <a:endParaRPr lang="en-US"/>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62A8E7B0-82DF-4240-923A-C8F9620BAD10}" type="slidenum">
              <a:rPr lang="en-US" smtClean="0"/>
              <a:t>‹#›</a:t>
            </a:fld>
            <a:endParaRPr lang="en-US"/>
          </a:p>
        </p:txBody>
      </p:sp>
    </p:spTree>
    <p:extLst>
      <p:ext uri="{BB962C8B-B14F-4D97-AF65-F5344CB8AC3E}">
        <p14:creationId xmlns:p14="http://schemas.microsoft.com/office/powerpoint/2010/main" val="31497563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 Id="rId3" Type="http://schemas.openxmlformats.org/officeDocument/2006/relationships/image" Target="file://localhost/Users/jungkwak/Desktop/Unity4_ppt/16-9_images/cover.jp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 Id="rId3" Type="http://schemas.openxmlformats.org/officeDocument/2006/relationships/image" Target="file://localhost/Users/jungkwak/Desktop/Unity4_ppt/16-9_images/9.jp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 Id="rId3" Type="http://schemas.openxmlformats.org/officeDocument/2006/relationships/image" Target="file://localhost/Users/jungkwak/Desktop/Unity4_ppt/16-9_images/7c.jp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file://localhost/Users/jungkwak/Desktop/Unity4_ppt/16-9_images/11.jpg" TargetMode="External"/><Relationship Id="rId4" Type="http://schemas.openxmlformats.org/officeDocument/2006/relationships/image" Target="../media/image13.emf"/><Relationship Id="rId5" Type="http://schemas.openxmlformats.org/officeDocument/2006/relationships/image" Target="../media/image14.emf"/><Relationship Id="rId1" Type="http://schemas.openxmlformats.org/officeDocument/2006/relationships/slideLayout" Target="../slideLayouts/slideLayout2.xml"/><Relationship Id="rId2"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g"/><Relationship Id="rId3" Type="http://schemas.openxmlformats.org/officeDocument/2006/relationships/image" Target="file://localhost/Users/jungkwak/Desktop/Unity4_ppt/16-9_images/back_cover.jp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 Id="rId3" Type="http://schemas.openxmlformats.org/officeDocument/2006/relationships/image" Target="file://localhost/Users/jungkwak/Desktop/Unity4_ppt/16-9_images/1.jp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 Id="rId3" Type="http://schemas.openxmlformats.org/officeDocument/2006/relationships/image" Target="file://localhost/Users/jungkwak/Desktop/Unity4_ppt/16-9_images/2.jp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 Id="rId3" Type="http://schemas.openxmlformats.org/officeDocument/2006/relationships/image" Target="file://localhost/Users/jungkwak/Desktop/Unity4_ppt/16-9_images/3.jp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 Id="rId3" Type="http://schemas.openxmlformats.org/officeDocument/2006/relationships/image" Target="file://localhost/Users/jungkwak/Desktop/Unity4_ppt/16-9_images/4.jp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 Id="rId3" Type="http://schemas.openxmlformats.org/officeDocument/2006/relationships/image" Target="file://localhost/Users/jungkwak/Desktop/Unity4_ppt/16-9_images/5.jp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 Id="rId3" Type="http://schemas.openxmlformats.org/officeDocument/2006/relationships/image" Target="file://localhost/Users/jungkwak/Desktop/Unity4_ppt/16-9_images/6.jp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 Id="rId3" Type="http://schemas.openxmlformats.org/officeDocument/2006/relationships/image" Target="file://localhost/Users/jungkwak/Desktop/Unity4_ppt/16-9_images/7b.jp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 Id="rId3" Type="http://schemas.openxmlformats.org/officeDocument/2006/relationships/image" Target="file://localhost/Users/jungkwak/Desktop/Unity4_ppt/16-9_images/8.jp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ver.jpg" descr="/Users/jungkwak/Desktop/Unity4_ppt/16-9_images/cover.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1"/>
            <a:ext cx="9154886" cy="5149623"/>
          </a:xfrm>
          <a:prstGeom prst="rect">
            <a:avLst/>
          </a:prstGeom>
        </p:spPr>
      </p:pic>
    </p:spTree>
    <p:extLst>
      <p:ext uri="{BB962C8B-B14F-4D97-AF65-F5344CB8AC3E}">
        <p14:creationId xmlns:p14="http://schemas.microsoft.com/office/powerpoint/2010/main" val="177990689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9.jpg" descr="/Users/jungkwak/Desktop/Unity4_ppt/16-9_images/9.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txBox="1">
            <a:spLocks/>
          </p:cNvSpPr>
          <p:nvPr/>
        </p:nvSpPr>
        <p:spPr>
          <a:xfrm>
            <a:off x="457200" y="361950"/>
            <a:ext cx="3647440" cy="655319"/>
          </a:xfrm>
          <a:prstGeom prst="rect">
            <a:avLst/>
          </a:prstGeom>
          <a:ln>
            <a:noFill/>
          </a:ln>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dirty="0" err="1" smtClean="0">
                <a:solidFill>
                  <a:schemeClr val="tx1">
                    <a:lumMod val="75000"/>
                    <a:lumOff val="25000"/>
                  </a:schemeClr>
                </a:solidFill>
                <a:latin typeface="Klavika"/>
                <a:cs typeface="Klavika"/>
              </a:rPr>
              <a:t>Pathfinding</a:t>
            </a:r>
            <a:endParaRPr lang="en-US" sz="3200" dirty="0">
              <a:solidFill>
                <a:schemeClr val="tx1">
                  <a:lumMod val="75000"/>
                  <a:lumOff val="25000"/>
                </a:schemeClr>
              </a:solidFill>
              <a:latin typeface="Klavika"/>
              <a:cs typeface="Klavika"/>
            </a:endParaRPr>
          </a:p>
        </p:txBody>
      </p:sp>
      <p:sp>
        <p:nvSpPr>
          <p:cNvPr id="7" name="Title 1"/>
          <p:cNvSpPr txBox="1">
            <a:spLocks/>
          </p:cNvSpPr>
          <p:nvPr/>
        </p:nvSpPr>
        <p:spPr>
          <a:xfrm>
            <a:off x="457200" y="1017269"/>
            <a:ext cx="2743200" cy="1828800"/>
          </a:xfrm>
          <a:prstGeom prst="rect">
            <a:avLst/>
          </a:prstGeom>
          <a:ln>
            <a:noFill/>
          </a:ln>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600" baseline="30000" dirty="0" smtClean="0">
                <a:solidFill>
                  <a:schemeClr val="tx1">
                    <a:lumMod val="65000"/>
                    <a:lumOff val="35000"/>
                  </a:schemeClr>
                </a:solidFill>
                <a:latin typeface="Brandon Grotesque Medium"/>
                <a:cs typeface="Brandon Grotesque Medium"/>
              </a:rPr>
              <a:t>Optimized Path-Finding</a:t>
            </a:r>
          </a:p>
          <a:p>
            <a:pPr algn="l"/>
            <a:r>
              <a:rPr lang="en-US" sz="1600" baseline="30000" dirty="0">
                <a:solidFill>
                  <a:schemeClr val="tx1">
                    <a:lumMod val="65000"/>
                    <a:lumOff val="35000"/>
                  </a:schemeClr>
                </a:solidFill>
                <a:latin typeface="Brandon Grotesque Regular"/>
                <a:cs typeface="Brandon Grotesque Regular"/>
              </a:rPr>
              <a:t>Unity helps you quickly bring your scene to life with automatic navigation mesh (</a:t>
            </a:r>
            <a:r>
              <a:rPr lang="en-US" sz="1600" baseline="30000" dirty="0" err="1">
                <a:solidFill>
                  <a:schemeClr val="tx1">
                    <a:lumMod val="65000"/>
                    <a:lumOff val="35000"/>
                  </a:schemeClr>
                </a:solidFill>
                <a:latin typeface="Brandon Grotesque Regular"/>
                <a:cs typeface="Brandon Grotesque Regular"/>
              </a:rPr>
              <a:t>NavMesh</a:t>
            </a:r>
            <a:r>
              <a:rPr lang="en-US" sz="1600" baseline="30000" dirty="0">
                <a:solidFill>
                  <a:schemeClr val="tx1">
                    <a:lumMod val="65000"/>
                    <a:lumOff val="35000"/>
                  </a:schemeClr>
                </a:solidFill>
                <a:latin typeface="Brandon Grotesque Regular"/>
                <a:cs typeface="Brandon Grotesque Regular"/>
              </a:rPr>
              <a:t>) generation. </a:t>
            </a:r>
            <a:r>
              <a:rPr lang="en-US" sz="1600" baseline="30000" dirty="0" err="1">
                <a:solidFill>
                  <a:schemeClr val="tx1">
                    <a:lumMod val="65000"/>
                    <a:lumOff val="35000"/>
                  </a:schemeClr>
                </a:solidFill>
                <a:latin typeface="Brandon Grotesque Regular"/>
                <a:cs typeface="Brandon Grotesque Regular"/>
              </a:rPr>
              <a:t>NavMeshes</a:t>
            </a:r>
            <a:r>
              <a:rPr lang="en-US" sz="1600" baseline="30000" dirty="0">
                <a:solidFill>
                  <a:schemeClr val="tx1">
                    <a:lumMod val="65000"/>
                    <a:lumOff val="35000"/>
                  </a:schemeClr>
                </a:solidFill>
                <a:latin typeface="Brandon Grotesque Regular"/>
                <a:cs typeface="Brandon Grotesque Regular"/>
              </a:rPr>
              <a:t> describe the boundaries of any navigable space in your game and are used at runtime for path-finding. In Unity 3.5, you can now bake your navigation data in the editor, and let Unity’s high-performance path-finding and crowd simulation take over at runtime.</a:t>
            </a:r>
          </a:p>
        </p:txBody>
      </p:sp>
    </p:spTree>
    <p:extLst>
      <p:ext uri="{BB962C8B-B14F-4D97-AF65-F5344CB8AC3E}">
        <p14:creationId xmlns:p14="http://schemas.microsoft.com/office/powerpoint/2010/main" val="260261638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7c.jpg" descr="/Users/jungkwak/Desktop/Unity4_ppt/16-9_images/7c.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Title 1"/>
          <p:cNvSpPr txBox="1">
            <a:spLocks/>
          </p:cNvSpPr>
          <p:nvPr/>
        </p:nvSpPr>
        <p:spPr>
          <a:xfrm>
            <a:off x="457200" y="381945"/>
            <a:ext cx="3647440" cy="655319"/>
          </a:xfrm>
          <a:prstGeom prst="rect">
            <a:avLst/>
          </a:prstGeom>
          <a:ln>
            <a:noFill/>
          </a:ln>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dirty="0" smtClean="0">
                <a:solidFill>
                  <a:schemeClr val="tx1">
                    <a:lumMod val="75000"/>
                    <a:lumOff val="25000"/>
                  </a:schemeClr>
                </a:solidFill>
                <a:latin typeface="Klavika"/>
                <a:cs typeface="Klavika"/>
              </a:rPr>
              <a:t>Effects</a:t>
            </a:r>
            <a:endParaRPr lang="en-US" sz="3200" dirty="0">
              <a:solidFill>
                <a:schemeClr val="tx1">
                  <a:lumMod val="75000"/>
                  <a:lumOff val="25000"/>
                </a:schemeClr>
              </a:solidFill>
              <a:latin typeface="Klavika"/>
              <a:cs typeface="Klavika"/>
            </a:endParaRPr>
          </a:p>
        </p:txBody>
      </p:sp>
      <p:sp>
        <p:nvSpPr>
          <p:cNvPr id="6" name="Title 1"/>
          <p:cNvSpPr txBox="1">
            <a:spLocks/>
          </p:cNvSpPr>
          <p:nvPr/>
        </p:nvSpPr>
        <p:spPr>
          <a:xfrm>
            <a:off x="457201" y="1238722"/>
            <a:ext cx="8167255" cy="1333028"/>
          </a:xfrm>
          <a:prstGeom prst="rect">
            <a:avLst/>
          </a:prstGeom>
          <a:ln>
            <a:noFill/>
          </a:ln>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600" baseline="30000" dirty="0" smtClean="0">
                <a:solidFill>
                  <a:schemeClr val="tx1">
                    <a:lumMod val="65000"/>
                    <a:lumOff val="35000"/>
                  </a:schemeClr>
                </a:solidFill>
                <a:latin typeface="Brandon Grotesque Medium"/>
                <a:cs typeface="Brandon Grotesque Medium"/>
              </a:rPr>
              <a:t>Take Your Game from Good to Gorgeous</a:t>
            </a:r>
          </a:p>
          <a:p>
            <a:pPr algn="l"/>
            <a:r>
              <a:rPr lang="en-US" sz="1600" baseline="30000" dirty="0" smtClean="0">
                <a:solidFill>
                  <a:schemeClr val="tx1">
                    <a:lumMod val="65000"/>
                    <a:lumOff val="35000"/>
                  </a:schemeClr>
                </a:solidFill>
                <a:latin typeface="Brandon Grotesque Regular"/>
                <a:cs typeface="Brandon Grotesque Regular"/>
              </a:rPr>
              <a:t>Unity </a:t>
            </a:r>
            <a:r>
              <a:rPr lang="en-US" sz="1600" baseline="30000" dirty="0">
                <a:solidFill>
                  <a:schemeClr val="tx1">
                    <a:lumMod val="65000"/>
                    <a:lumOff val="35000"/>
                  </a:schemeClr>
                </a:solidFill>
                <a:latin typeface="Brandon Grotesque Regular"/>
                <a:cs typeface="Brandon Grotesque Regular"/>
              </a:rPr>
              <a:t>provides full-screen post-processing effects that transform your game into a refined, high- polish finished product. Bloom and lens flares drastically enhance the look of your scene; sun shafts create radial light scattering, such as god rays or light beams; and Depth of Field effects add a defocused foreground or background.</a:t>
            </a:r>
          </a:p>
          <a:p>
            <a:pPr algn="l"/>
            <a:endParaRPr lang="en-US" sz="1600" baseline="30000" dirty="0" smtClean="0">
              <a:solidFill>
                <a:schemeClr val="tx1">
                  <a:lumMod val="65000"/>
                  <a:lumOff val="35000"/>
                </a:schemeClr>
              </a:solidFill>
              <a:latin typeface="Brandon Grotesque Medium"/>
              <a:cs typeface="Brandon Grotesque Medium"/>
            </a:endParaRPr>
          </a:p>
          <a:p>
            <a:pPr algn="l"/>
            <a:r>
              <a:rPr lang="en-US" sz="1600" baseline="30000" dirty="0" smtClean="0">
                <a:solidFill>
                  <a:schemeClr val="tx1">
                    <a:lumMod val="65000"/>
                    <a:lumOff val="35000"/>
                  </a:schemeClr>
                </a:solidFill>
                <a:latin typeface="Brandon Grotesque Medium"/>
                <a:cs typeface="Brandon Grotesque Medium"/>
              </a:rPr>
              <a:t>Perfect Control Over Complex Effects</a:t>
            </a:r>
            <a:endParaRPr lang="en-US" sz="1600" baseline="30000" dirty="0">
              <a:solidFill>
                <a:schemeClr val="tx1">
                  <a:lumMod val="65000"/>
                  <a:lumOff val="35000"/>
                </a:schemeClr>
              </a:solidFill>
              <a:latin typeface="Brandon Grotesque Medium"/>
              <a:cs typeface="Brandon Grotesque Medium"/>
            </a:endParaRPr>
          </a:p>
          <a:p>
            <a:pPr algn="l"/>
            <a:r>
              <a:rPr lang="en-US" sz="1600" baseline="30000" dirty="0">
                <a:solidFill>
                  <a:schemeClr val="tx1">
                    <a:lumMod val="65000"/>
                    <a:lumOff val="35000"/>
                  </a:schemeClr>
                </a:solidFill>
                <a:latin typeface="Brandon Grotesque Regular"/>
                <a:cs typeface="Brandon Grotesque Regular"/>
              </a:rPr>
              <a:t>Hurricanes, fireworks, explosions, clouds of smoke and fire – Unity gives you complete control to craft spectacular special effects with our Shuriken Particle System. Shuriken is a curve and gradient-driven modular particle system tool that allows you to easily adjust individual parameters or each particle system via a Curve Editor. New to Unity 4, Shuriken supports external forces, bent </a:t>
            </a:r>
            <a:r>
              <a:rPr lang="en-US" sz="1600" baseline="30000" dirty="0" err="1">
                <a:solidFill>
                  <a:schemeClr val="tx1">
                    <a:lumMod val="65000"/>
                    <a:lumOff val="35000"/>
                  </a:schemeClr>
                </a:solidFill>
                <a:latin typeface="Brandon Grotesque Regular"/>
                <a:cs typeface="Brandon Grotesque Regular"/>
              </a:rPr>
              <a:t>normals</a:t>
            </a:r>
            <a:r>
              <a:rPr lang="en-US" sz="1600" baseline="30000" dirty="0">
                <a:solidFill>
                  <a:schemeClr val="tx1">
                    <a:lumMod val="65000"/>
                    <a:lumOff val="35000"/>
                  </a:schemeClr>
                </a:solidFill>
                <a:latin typeface="Brandon Grotesque Regular"/>
                <a:cs typeface="Brandon Grotesque Regular"/>
              </a:rPr>
              <a:t>, and automatic culling. </a:t>
            </a:r>
          </a:p>
        </p:txBody>
      </p:sp>
    </p:spTree>
    <p:extLst>
      <p:ext uri="{BB962C8B-B14F-4D97-AF65-F5344CB8AC3E}">
        <p14:creationId xmlns:p14="http://schemas.microsoft.com/office/powerpoint/2010/main" val="65218457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11.jpg" descr="/Users/jungkwak/Desktop/Unity4_ppt/16-9_images/11.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txBox="1">
            <a:spLocks/>
          </p:cNvSpPr>
          <p:nvPr/>
        </p:nvSpPr>
        <p:spPr>
          <a:xfrm>
            <a:off x="457200" y="1087948"/>
            <a:ext cx="8209280" cy="2064548"/>
          </a:xfrm>
          <a:prstGeom prst="rect">
            <a:avLst/>
          </a:prstGeom>
          <a:ln>
            <a:noFill/>
          </a:ln>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600" baseline="30000" dirty="0" smtClean="0">
                <a:solidFill>
                  <a:schemeClr val="tx1">
                    <a:lumMod val="65000"/>
                    <a:lumOff val="35000"/>
                  </a:schemeClr>
                </a:solidFill>
                <a:latin typeface="Brandon Grotesque Medium"/>
                <a:cs typeface="Brandon Grotesque Medium"/>
              </a:rPr>
              <a:t>A True and Valuable Ally</a:t>
            </a:r>
          </a:p>
          <a:p>
            <a:pPr algn="l"/>
            <a:r>
              <a:rPr lang="en-US" sz="1600" baseline="30000" dirty="0" smtClean="0">
                <a:solidFill>
                  <a:schemeClr val="tx1">
                    <a:lumMod val="65000"/>
                    <a:lumOff val="35000"/>
                  </a:schemeClr>
                </a:solidFill>
                <a:latin typeface="Brandon Grotesque Regular"/>
                <a:cs typeface="Brandon Grotesque Regular"/>
              </a:rPr>
              <a:t>Union </a:t>
            </a:r>
            <a:r>
              <a:rPr lang="en-US" sz="1600" baseline="30000" dirty="0">
                <a:solidFill>
                  <a:schemeClr val="tx1">
                    <a:lumMod val="65000"/>
                    <a:lumOff val="35000"/>
                  </a:schemeClr>
                </a:solidFill>
                <a:latin typeface="Brandon Grotesque Regular"/>
                <a:cs typeface="Brandon Grotesque Regular"/>
              </a:rPr>
              <a:t>is a groundbreaking service that helps Unity developers bring games to new markets, reach new platforms and earn more money. A unique service for ambitious developers, Union combines access to diverse platforms, highly competitive fees and outstanding support on all levels</a:t>
            </a:r>
            <a:r>
              <a:rPr lang="en-US" sz="1600" baseline="30000" dirty="0" smtClean="0">
                <a:solidFill>
                  <a:schemeClr val="tx1">
                    <a:lumMod val="65000"/>
                    <a:lumOff val="35000"/>
                  </a:schemeClr>
                </a:solidFill>
                <a:latin typeface="Brandon Grotesque Regular"/>
                <a:cs typeface="Brandon Grotesque Regular"/>
              </a:rPr>
              <a:t>.</a:t>
            </a:r>
          </a:p>
          <a:p>
            <a:pPr algn="l"/>
            <a:endParaRPr lang="en-US" sz="1600" baseline="30000" dirty="0">
              <a:solidFill>
                <a:schemeClr val="tx1">
                  <a:lumMod val="65000"/>
                  <a:lumOff val="35000"/>
                </a:schemeClr>
              </a:solidFill>
              <a:latin typeface="Brandon Grotesque Regular"/>
              <a:cs typeface="Brandon Grotesque Regular"/>
            </a:endParaRPr>
          </a:p>
          <a:p>
            <a:pPr algn="l"/>
            <a:r>
              <a:rPr lang="en-US" sz="1600" baseline="30000" dirty="0" smtClean="0">
                <a:solidFill>
                  <a:schemeClr val="tx1">
                    <a:lumMod val="65000"/>
                    <a:lumOff val="35000"/>
                  </a:schemeClr>
                </a:solidFill>
                <a:latin typeface="Brandon Grotesque Medium"/>
                <a:cs typeface="Brandon Grotesque Medium"/>
              </a:rPr>
              <a:t>Union for Developers</a:t>
            </a:r>
            <a:endParaRPr lang="en-US" sz="1600" baseline="30000" dirty="0">
              <a:solidFill>
                <a:schemeClr val="tx1">
                  <a:lumMod val="65000"/>
                  <a:lumOff val="35000"/>
                </a:schemeClr>
              </a:solidFill>
              <a:latin typeface="Brandon Grotesque Medium"/>
              <a:cs typeface="Brandon Grotesque Medium"/>
            </a:endParaRPr>
          </a:p>
          <a:p>
            <a:pPr algn="l"/>
            <a:r>
              <a:rPr lang="en-US" sz="1600" baseline="30000" dirty="0">
                <a:solidFill>
                  <a:schemeClr val="tx1">
                    <a:lumMod val="65000"/>
                    <a:lumOff val="35000"/>
                  </a:schemeClr>
                </a:solidFill>
                <a:latin typeface="Brandon Grotesque Regular"/>
                <a:cs typeface="Brandon Grotesque Regular"/>
              </a:rPr>
              <a:t>Union ports Unity-authored titles to new and emerging platforms. We license games and then distribute them to new markets to earn extra money for developers. The best part? There’s no cost to join Union – we’re here to help get your games on new platforms!</a:t>
            </a:r>
          </a:p>
          <a:p>
            <a:pPr algn="l"/>
            <a:endParaRPr lang="en-US" sz="1600" baseline="30000" dirty="0" smtClean="0">
              <a:solidFill>
                <a:schemeClr val="tx1">
                  <a:lumMod val="65000"/>
                  <a:lumOff val="35000"/>
                </a:schemeClr>
              </a:solidFill>
              <a:latin typeface="Brandon Grotesque Regular"/>
              <a:cs typeface="Brandon Grotesque Regular"/>
            </a:endParaRPr>
          </a:p>
          <a:p>
            <a:pPr algn="l"/>
            <a:r>
              <a:rPr lang="en-US" sz="1600" baseline="30000" dirty="0" smtClean="0">
                <a:solidFill>
                  <a:schemeClr val="tx1">
                    <a:lumMod val="65000"/>
                    <a:lumOff val="35000"/>
                  </a:schemeClr>
                </a:solidFill>
                <a:latin typeface="Brandon Grotesque Medium"/>
                <a:cs typeface="Brandon Grotesque Medium"/>
              </a:rPr>
              <a:t>Union for Manufacturers</a:t>
            </a:r>
            <a:endParaRPr lang="en-US" sz="1600" baseline="30000" dirty="0">
              <a:solidFill>
                <a:schemeClr val="tx1">
                  <a:lumMod val="65000"/>
                  <a:lumOff val="35000"/>
                </a:schemeClr>
              </a:solidFill>
              <a:latin typeface="Brandon Grotesque Medium"/>
              <a:cs typeface="Brandon Grotesque Medium"/>
            </a:endParaRPr>
          </a:p>
          <a:p>
            <a:pPr algn="l"/>
            <a:r>
              <a:rPr lang="en-US" sz="1600" baseline="30000" dirty="0" smtClean="0">
                <a:solidFill>
                  <a:schemeClr val="tx1">
                    <a:lumMod val="65000"/>
                    <a:lumOff val="35000"/>
                  </a:schemeClr>
                </a:solidFill>
                <a:latin typeface="Brandon Grotesque Regular"/>
                <a:cs typeface="Brandon Grotesque Regular"/>
              </a:rPr>
              <a:t>Union’s </a:t>
            </a:r>
            <a:r>
              <a:rPr lang="en-US" sz="1600" baseline="30000" dirty="0">
                <a:solidFill>
                  <a:schemeClr val="tx1">
                    <a:lumMod val="65000"/>
                    <a:lumOff val="35000"/>
                  </a:schemeClr>
                </a:solidFill>
                <a:latin typeface="Brandon Grotesque Regular"/>
                <a:cs typeface="Brandon Grotesque Regular"/>
              </a:rPr>
              <a:t>game catalogue is constantly expanding, and includes a wide variety of quality Unity-authored content. The catalogue features numerous genres – from shooters and racing games to puzzle games and action-adventure! It also has games that can monetize in a variety of ways, from subscription to premium download or in-app purchases.</a:t>
            </a:r>
          </a:p>
        </p:txBody>
      </p:sp>
      <p:pic>
        <p:nvPicPr>
          <p:cNvPr id="3" name="Picture 2"/>
          <p:cNvPicPr>
            <a:picLocks noChangeAspect="1"/>
          </p:cNvPicPr>
          <p:nvPr/>
        </p:nvPicPr>
        <p:blipFill>
          <a:blip r:embed="rId4"/>
          <a:stretch>
            <a:fillRect/>
          </a:stretch>
        </p:blipFill>
        <p:spPr>
          <a:xfrm>
            <a:off x="581660" y="438150"/>
            <a:ext cx="1409700" cy="482600"/>
          </a:xfrm>
          <a:prstGeom prst="rect">
            <a:avLst/>
          </a:prstGeom>
        </p:spPr>
      </p:pic>
      <p:pic>
        <p:nvPicPr>
          <p:cNvPr id="4" name="Picture 3"/>
          <p:cNvPicPr>
            <a:picLocks noChangeAspect="1"/>
          </p:cNvPicPr>
          <p:nvPr/>
        </p:nvPicPr>
        <p:blipFill>
          <a:blip r:embed="rId5"/>
          <a:stretch>
            <a:fillRect/>
          </a:stretch>
        </p:blipFill>
        <p:spPr>
          <a:xfrm>
            <a:off x="558800" y="3136896"/>
            <a:ext cx="7747000" cy="1917700"/>
          </a:xfrm>
          <a:prstGeom prst="rect">
            <a:avLst/>
          </a:prstGeom>
        </p:spPr>
      </p:pic>
    </p:spTree>
    <p:extLst>
      <p:ext uri="{BB962C8B-B14F-4D97-AF65-F5344CB8AC3E}">
        <p14:creationId xmlns:p14="http://schemas.microsoft.com/office/powerpoint/2010/main" val="297949170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ack_cover.jpg" descr="/Users/jungkwak/Desktop/Unity4_ppt/16-9_images/back_cover.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420738325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jpg" descr="/Users/jungkwak/Desktop/Unity4_ppt/16-9_images/1.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0" name="Title 1"/>
          <p:cNvSpPr>
            <a:spLocks noGrp="1"/>
          </p:cNvSpPr>
          <p:nvPr>
            <p:ph type="title"/>
          </p:nvPr>
        </p:nvSpPr>
        <p:spPr>
          <a:xfrm>
            <a:off x="457200" y="205979"/>
            <a:ext cx="8229600" cy="857250"/>
          </a:xfrm>
          <a:ln>
            <a:noFill/>
          </a:ln>
        </p:spPr>
        <p:txBody>
          <a:bodyPr>
            <a:normAutofit/>
          </a:bodyPr>
          <a:lstStyle/>
          <a:p>
            <a:pPr algn="l"/>
            <a:r>
              <a:rPr lang="en-US" sz="3200" dirty="0" smtClean="0">
                <a:solidFill>
                  <a:schemeClr val="bg1"/>
                </a:solidFill>
                <a:latin typeface="Klavika"/>
                <a:cs typeface="Klavika"/>
              </a:rPr>
              <a:t>Table of Contents</a:t>
            </a:r>
            <a:endParaRPr lang="en-US" sz="3200" dirty="0">
              <a:solidFill>
                <a:schemeClr val="bg1"/>
              </a:solidFill>
              <a:latin typeface="Klavika"/>
              <a:cs typeface="Klavika"/>
            </a:endParaRPr>
          </a:p>
        </p:txBody>
      </p:sp>
      <p:sp>
        <p:nvSpPr>
          <p:cNvPr id="13" name="Content Placeholder 2"/>
          <p:cNvSpPr txBox="1">
            <a:spLocks/>
          </p:cNvSpPr>
          <p:nvPr/>
        </p:nvSpPr>
        <p:spPr>
          <a:xfrm>
            <a:off x="457200" y="1061054"/>
            <a:ext cx="3688442" cy="3394472"/>
          </a:xfrm>
          <a:prstGeom prst="rect">
            <a:avLst/>
          </a:prstGeom>
        </p:spPr>
        <p:txBody>
          <a:bodyPr vert="horz" lIns="91440" tIns="45720" rIns="91440" bIns="45720" numCol="2"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2000" baseline="30000" dirty="0">
                <a:solidFill>
                  <a:schemeClr val="bg1"/>
                </a:solidFill>
                <a:latin typeface="Brandon Grotesque Regular"/>
                <a:cs typeface="Brandon Grotesque Regular"/>
              </a:rPr>
              <a:t>What is Unity?</a:t>
            </a:r>
          </a:p>
          <a:p>
            <a:pPr marL="0" indent="0">
              <a:lnSpc>
                <a:spcPct val="120000"/>
              </a:lnSpc>
              <a:buNone/>
            </a:pPr>
            <a:r>
              <a:rPr lang="en-US" sz="2000" baseline="30000" dirty="0">
                <a:solidFill>
                  <a:schemeClr val="bg1"/>
                </a:solidFill>
                <a:latin typeface="Brandon Grotesque Regular"/>
                <a:cs typeface="Brandon Grotesque Regular"/>
              </a:rPr>
              <a:t>Asset Store</a:t>
            </a:r>
          </a:p>
          <a:p>
            <a:pPr marL="0" indent="0">
              <a:lnSpc>
                <a:spcPct val="120000"/>
              </a:lnSpc>
              <a:buNone/>
            </a:pPr>
            <a:r>
              <a:rPr lang="en-US" sz="2000" baseline="30000" dirty="0">
                <a:solidFill>
                  <a:schemeClr val="bg1"/>
                </a:solidFill>
                <a:latin typeface="Brandon Grotesque Regular"/>
                <a:cs typeface="Brandon Grotesque Regular"/>
              </a:rPr>
              <a:t>Lighting &amp; Rendering</a:t>
            </a:r>
          </a:p>
          <a:p>
            <a:pPr marL="0" indent="0">
              <a:lnSpc>
                <a:spcPct val="120000"/>
              </a:lnSpc>
              <a:buNone/>
            </a:pPr>
            <a:r>
              <a:rPr lang="en-US" sz="2000" baseline="30000" dirty="0">
                <a:solidFill>
                  <a:schemeClr val="bg1"/>
                </a:solidFill>
                <a:latin typeface="Brandon Grotesque Regular"/>
                <a:cs typeface="Brandon Grotesque Regular"/>
              </a:rPr>
              <a:t>Performance</a:t>
            </a:r>
          </a:p>
          <a:p>
            <a:pPr marL="0" indent="0">
              <a:lnSpc>
                <a:spcPct val="120000"/>
              </a:lnSpc>
              <a:buNone/>
            </a:pPr>
            <a:r>
              <a:rPr lang="en-US" sz="2000" baseline="30000" dirty="0">
                <a:solidFill>
                  <a:schemeClr val="bg1"/>
                </a:solidFill>
                <a:latin typeface="Brandon Grotesque Regular"/>
                <a:cs typeface="Brandon Grotesque Regular"/>
              </a:rPr>
              <a:t>Scripting</a:t>
            </a:r>
          </a:p>
          <a:p>
            <a:pPr marL="0" indent="0">
              <a:lnSpc>
                <a:spcPct val="120000"/>
              </a:lnSpc>
              <a:buNone/>
            </a:pPr>
            <a:r>
              <a:rPr lang="en-US" sz="2000" baseline="30000" dirty="0">
                <a:solidFill>
                  <a:schemeClr val="bg1"/>
                </a:solidFill>
                <a:latin typeface="Brandon Grotesque Regular"/>
                <a:cs typeface="Brandon Grotesque Regular"/>
              </a:rPr>
              <a:t>Efficient Workflow</a:t>
            </a:r>
          </a:p>
          <a:p>
            <a:pPr marL="0" indent="0">
              <a:lnSpc>
                <a:spcPct val="120000"/>
              </a:lnSpc>
              <a:buNone/>
            </a:pPr>
            <a:r>
              <a:rPr lang="en-US" sz="2000" baseline="30000" dirty="0" err="1">
                <a:solidFill>
                  <a:schemeClr val="bg1"/>
                </a:solidFill>
                <a:latin typeface="Brandon Grotesque Regular"/>
                <a:cs typeface="Brandon Grotesque Regular"/>
              </a:rPr>
              <a:t>Mecanim</a:t>
            </a:r>
            <a:endParaRPr lang="en-US" sz="2000" baseline="30000" dirty="0">
              <a:solidFill>
                <a:schemeClr val="bg1"/>
              </a:solidFill>
              <a:latin typeface="Brandon Grotesque Regular"/>
              <a:cs typeface="Brandon Grotesque Regular"/>
            </a:endParaRPr>
          </a:p>
          <a:p>
            <a:pPr marL="0" indent="0">
              <a:lnSpc>
                <a:spcPct val="120000"/>
              </a:lnSpc>
              <a:buNone/>
            </a:pPr>
            <a:r>
              <a:rPr lang="en-US" sz="2000" baseline="30000" dirty="0" err="1">
                <a:solidFill>
                  <a:schemeClr val="bg1"/>
                </a:solidFill>
                <a:latin typeface="Brandon Grotesque Regular"/>
                <a:cs typeface="Brandon Grotesque Regular"/>
              </a:rPr>
              <a:t>Pathfinding</a:t>
            </a:r>
            <a:endParaRPr lang="en-US" sz="2000" baseline="30000" dirty="0">
              <a:solidFill>
                <a:schemeClr val="bg1"/>
              </a:solidFill>
              <a:latin typeface="Brandon Grotesque Regular"/>
              <a:cs typeface="Brandon Grotesque Regular"/>
            </a:endParaRPr>
          </a:p>
          <a:p>
            <a:pPr marL="0" indent="0">
              <a:lnSpc>
                <a:spcPct val="120000"/>
              </a:lnSpc>
              <a:buNone/>
            </a:pPr>
            <a:r>
              <a:rPr lang="en-US" sz="2000" baseline="30000" dirty="0">
                <a:solidFill>
                  <a:schemeClr val="bg1"/>
                </a:solidFill>
                <a:latin typeface="Brandon Grotesque Regular"/>
                <a:cs typeface="Brandon Grotesque Regular"/>
              </a:rPr>
              <a:t>Effects</a:t>
            </a:r>
          </a:p>
          <a:p>
            <a:pPr marL="0" indent="0">
              <a:lnSpc>
                <a:spcPct val="120000"/>
              </a:lnSpc>
              <a:buNone/>
            </a:pPr>
            <a:r>
              <a:rPr lang="en-US" sz="2000" baseline="30000" dirty="0">
                <a:solidFill>
                  <a:schemeClr val="bg1"/>
                </a:solidFill>
                <a:latin typeface="Brandon Grotesque Regular"/>
                <a:cs typeface="Brandon Grotesque Regular"/>
              </a:rPr>
              <a:t>Union</a:t>
            </a:r>
            <a:endParaRPr lang="en-US" sz="2000" dirty="0">
              <a:solidFill>
                <a:schemeClr val="bg1"/>
              </a:solidFill>
              <a:latin typeface="Brandon Grotesque Regular"/>
              <a:cs typeface="Brandon Grotesque Regular"/>
            </a:endParaRPr>
          </a:p>
        </p:txBody>
      </p:sp>
    </p:spTree>
    <p:extLst>
      <p:ext uri="{BB962C8B-B14F-4D97-AF65-F5344CB8AC3E}">
        <p14:creationId xmlns:p14="http://schemas.microsoft.com/office/powerpoint/2010/main" val="238173932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jpg" descr="/Users/jungkwak/Desktop/Unity4_ppt/16-9_images/2.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p:nvPr>
        </p:nvSpPr>
        <p:spPr>
          <a:xfrm>
            <a:off x="457200" y="2495550"/>
            <a:ext cx="8229600" cy="655319"/>
          </a:xfrm>
          <a:ln>
            <a:noFill/>
          </a:ln>
        </p:spPr>
        <p:txBody>
          <a:bodyPr>
            <a:normAutofit/>
          </a:bodyPr>
          <a:lstStyle/>
          <a:p>
            <a:pPr algn="l"/>
            <a:r>
              <a:rPr lang="en-US" sz="3200" dirty="0" smtClean="0">
                <a:latin typeface="Klavika"/>
                <a:cs typeface="Klavika"/>
              </a:rPr>
              <a:t>What is Unity?</a:t>
            </a:r>
            <a:endParaRPr lang="en-US" sz="3200" dirty="0">
              <a:latin typeface="Klavika"/>
              <a:cs typeface="Klavika"/>
            </a:endParaRPr>
          </a:p>
        </p:txBody>
      </p:sp>
      <p:sp>
        <p:nvSpPr>
          <p:cNvPr id="9" name="Title 1"/>
          <p:cNvSpPr txBox="1">
            <a:spLocks/>
          </p:cNvSpPr>
          <p:nvPr/>
        </p:nvSpPr>
        <p:spPr>
          <a:xfrm>
            <a:off x="457200" y="3147300"/>
            <a:ext cx="8229600" cy="1394221"/>
          </a:xfrm>
          <a:prstGeom prst="rect">
            <a:avLst/>
          </a:prstGeom>
          <a:ln>
            <a:noFill/>
          </a:ln>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120000"/>
              </a:lnSpc>
            </a:pPr>
            <a:endParaRPr lang="en-US" sz="3600" dirty="0">
              <a:latin typeface="Klavika"/>
              <a:cs typeface="Klavika"/>
            </a:endParaRPr>
          </a:p>
        </p:txBody>
      </p:sp>
      <p:sp>
        <p:nvSpPr>
          <p:cNvPr id="11" name="Title 1"/>
          <p:cNvSpPr txBox="1">
            <a:spLocks/>
          </p:cNvSpPr>
          <p:nvPr/>
        </p:nvSpPr>
        <p:spPr>
          <a:xfrm>
            <a:off x="457200" y="3105150"/>
            <a:ext cx="8001000" cy="1310163"/>
          </a:xfrm>
          <a:prstGeom prst="rect">
            <a:avLst/>
          </a:prstGeom>
          <a:ln>
            <a:noFill/>
          </a:ln>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600" baseline="30000" dirty="0" smtClean="0">
                <a:solidFill>
                  <a:schemeClr val="tx1">
                    <a:lumMod val="65000"/>
                    <a:lumOff val="35000"/>
                  </a:schemeClr>
                </a:solidFill>
                <a:latin typeface="Brandon Grotesque Regular"/>
                <a:cs typeface="Brandon Grotesque Regular"/>
              </a:rPr>
              <a:t>Over 1,000,000 people use Unity to develop original, professional and complex games and 3D content. Whether you’re an indie dude with a dream, or a major studio mapping out your next hit, Unity provides you with all the core functionality you need, right out of the box. With astonishing speed and efficiency, you can assemble your game from art and assets, pack it with action and special effects, and publish your final work to Mac, PC, and Linux desktop computers—as well as the Web, </a:t>
            </a:r>
            <a:r>
              <a:rPr lang="en-US" sz="1600" baseline="30000" dirty="0" err="1" smtClean="0">
                <a:solidFill>
                  <a:schemeClr val="tx1">
                    <a:lumMod val="65000"/>
                    <a:lumOff val="35000"/>
                  </a:schemeClr>
                </a:solidFill>
                <a:latin typeface="Brandon Grotesque Regular"/>
                <a:cs typeface="Brandon Grotesque Regular"/>
              </a:rPr>
              <a:t>iOS</a:t>
            </a:r>
            <a:r>
              <a:rPr lang="en-US" sz="1600" baseline="30000" dirty="0" smtClean="0">
                <a:solidFill>
                  <a:schemeClr val="tx1">
                    <a:lumMod val="65000"/>
                    <a:lumOff val="35000"/>
                  </a:schemeClr>
                </a:solidFill>
                <a:latin typeface="Brandon Grotesque Regular"/>
                <a:cs typeface="Brandon Grotesque Regular"/>
              </a:rPr>
              <a:t>, Android, home gaming consoles and even Adobe Flash. </a:t>
            </a:r>
          </a:p>
          <a:p>
            <a:pPr algn="l"/>
            <a:endParaRPr lang="en-US" sz="1600" baseline="30000" dirty="0" smtClean="0">
              <a:solidFill>
                <a:schemeClr val="tx1">
                  <a:lumMod val="65000"/>
                  <a:lumOff val="35000"/>
                </a:schemeClr>
              </a:solidFill>
              <a:latin typeface="Brandon Grotesque Regular"/>
              <a:cs typeface="Brandon Grotesque Regular"/>
            </a:endParaRPr>
          </a:p>
          <a:p>
            <a:pPr algn="l"/>
            <a:r>
              <a:rPr lang="en-US" sz="1600" baseline="30000" dirty="0" smtClean="0">
                <a:solidFill>
                  <a:schemeClr val="tx1">
                    <a:lumMod val="65000"/>
                    <a:lumOff val="35000"/>
                  </a:schemeClr>
                </a:solidFill>
                <a:latin typeface="Brandon Grotesque Regular"/>
                <a:cs typeface="Brandon Grotesque Regular"/>
              </a:rPr>
              <a:t>Download Unity for free at </a:t>
            </a:r>
            <a:r>
              <a:rPr lang="en-US" sz="1600" baseline="30000" dirty="0" smtClean="0">
                <a:solidFill>
                  <a:schemeClr val="tx1">
                    <a:lumMod val="65000"/>
                    <a:lumOff val="35000"/>
                  </a:schemeClr>
                </a:solidFill>
                <a:latin typeface="Brandon Grotesque Medium"/>
                <a:cs typeface="Brandon Grotesque Medium"/>
              </a:rPr>
              <a:t>www.unity3d.com</a:t>
            </a:r>
            <a:r>
              <a:rPr lang="en-US" sz="1600" baseline="30000" dirty="0" smtClean="0">
                <a:solidFill>
                  <a:schemeClr val="tx1">
                    <a:lumMod val="65000"/>
                    <a:lumOff val="35000"/>
                  </a:schemeClr>
                </a:solidFill>
                <a:latin typeface="Brandon Grotesque Regular"/>
                <a:cs typeface="Brandon Grotesque Regular"/>
              </a:rPr>
              <a:t> and get set to create, publish and sell your game for any platform.</a:t>
            </a:r>
            <a:endParaRPr lang="en-US" sz="1600" baseline="30000" dirty="0">
              <a:solidFill>
                <a:schemeClr val="tx1">
                  <a:lumMod val="65000"/>
                  <a:lumOff val="35000"/>
                </a:schemeClr>
              </a:solidFill>
              <a:latin typeface="Brandon Grotesque Regular"/>
              <a:cs typeface="Brandon Grotesque Regular"/>
            </a:endParaRPr>
          </a:p>
        </p:txBody>
      </p:sp>
    </p:spTree>
    <p:extLst>
      <p:ext uri="{BB962C8B-B14F-4D97-AF65-F5344CB8AC3E}">
        <p14:creationId xmlns:p14="http://schemas.microsoft.com/office/powerpoint/2010/main" val="306646431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3.jpg" descr="/Users/jungkwak/Desktop/Unity4_ppt/16-9_images/3.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 name="Title 1"/>
          <p:cNvSpPr>
            <a:spLocks noGrp="1"/>
          </p:cNvSpPr>
          <p:nvPr>
            <p:ph type="title"/>
          </p:nvPr>
        </p:nvSpPr>
        <p:spPr>
          <a:xfrm>
            <a:off x="457200" y="701278"/>
            <a:ext cx="8229600" cy="655319"/>
          </a:xfrm>
          <a:ln>
            <a:noFill/>
          </a:ln>
        </p:spPr>
        <p:txBody>
          <a:bodyPr>
            <a:normAutofit/>
          </a:bodyPr>
          <a:lstStyle/>
          <a:p>
            <a:pPr algn="l"/>
            <a:r>
              <a:rPr lang="en-US" sz="3200" dirty="0" smtClean="0">
                <a:solidFill>
                  <a:schemeClr val="bg1"/>
                </a:solidFill>
                <a:latin typeface="Klavika"/>
                <a:cs typeface="Klavika"/>
              </a:rPr>
              <a:t>Asset Store</a:t>
            </a:r>
            <a:endParaRPr lang="en-US" sz="3200" dirty="0">
              <a:solidFill>
                <a:schemeClr val="bg1"/>
              </a:solidFill>
              <a:latin typeface="Klavika"/>
              <a:cs typeface="Klavika"/>
            </a:endParaRPr>
          </a:p>
        </p:txBody>
      </p:sp>
      <p:sp>
        <p:nvSpPr>
          <p:cNvPr id="5" name="Title 1"/>
          <p:cNvSpPr txBox="1">
            <a:spLocks/>
          </p:cNvSpPr>
          <p:nvPr/>
        </p:nvSpPr>
        <p:spPr>
          <a:xfrm>
            <a:off x="457200" y="1950956"/>
            <a:ext cx="8229600" cy="2525794"/>
          </a:xfrm>
          <a:prstGeom prst="rect">
            <a:avLst/>
          </a:prstGeom>
          <a:ln>
            <a:noFill/>
          </a:ln>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600" baseline="30000" dirty="0" smtClean="0">
                <a:solidFill>
                  <a:schemeClr val="tx1">
                    <a:lumMod val="65000"/>
                    <a:lumOff val="35000"/>
                  </a:schemeClr>
                </a:solidFill>
                <a:latin typeface="Brandon Grotesque Medium"/>
                <a:cs typeface="Brandon Grotesque Medium"/>
              </a:rPr>
              <a:t>Accelerate Your Development</a:t>
            </a:r>
            <a:endParaRPr lang="en-US" sz="1600" baseline="30000" dirty="0">
              <a:solidFill>
                <a:schemeClr val="tx1">
                  <a:lumMod val="65000"/>
                  <a:lumOff val="35000"/>
                </a:schemeClr>
              </a:solidFill>
              <a:latin typeface="Brandon Grotesque Medium"/>
              <a:cs typeface="Brandon Grotesque Medium"/>
            </a:endParaRPr>
          </a:p>
          <a:p>
            <a:pPr algn="l"/>
            <a:r>
              <a:rPr lang="en-US" sz="1600" baseline="30000" dirty="0">
                <a:solidFill>
                  <a:schemeClr val="tx1">
                    <a:lumMod val="65000"/>
                    <a:lumOff val="35000"/>
                  </a:schemeClr>
                </a:solidFill>
                <a:latin typeface="Brandon Grotesque Regular"/>
                <a:cs typeface="Brandon Grotesque Regular"/>
              </a:rPr>
              <a:t>The Asset Store is the fastest way to take your game from concept to reality. Conveniently built directly into Unity 4’s new Project Window, </a:t>
            </a:r>
            <a:endParaRPr lang="en-US" sz="1600" baseline="30000" dirty="0" smtClean="0">
              <a:solidFill>
                <a:schemeClr val="tx1">
                  <a:lumMod val="65000"/>
                  <a:lumOff val="35000"/>
                </a:schemeClr>
              </a:solidFill>
              <a:latin typeface="Brandon Grotesque Regular"/>
              <a:cs typeface="Brandon Grotesque Regular"/>
            </a:endParaRPr>
          </a:p>
          <a:p>
            <a:pPr algn="l"/>
            <a:r>
              <a:rPr lang="en-US" sz="1600" baseline="30000" dirty="0" smtClean="0">
                <a:solidFill>
                  <a:schemeClr val="tx1">
                    <a:lumMod val="65000"/>
                    <a:lumOff val="35000"/>
                  </a:schemeClr>
                </a:solidFill>
                <a:latin typeface="Brandon Grotesque Regular"/>
                <a:cs typeface="Brandon Grotesque Regular"/>
              </a:rPr>
              <a:t>the </a:t>
            </a:r>
            <a:r>
              <a:rPr lang="en-US" sz="1600" baseline="30000" dirty="0">
                <a:solidFill>
                  <a:schemeClr val="tx1">
                    <a:lumMod val="65000"/>
                    <a:lumOff val="35000"/>
                  </a:schemeClr>
                </a:solidFill>
                <a:latin typeface="Brandon Grotesque Regular"/>
                <a:cs typeface="Brandon Grotesque Regular"/>
              </a:rPr>
              <a:t>Asset Store has all the free and for-sale resources you need to help assemble your game. All of your development needs covered: artwork, scripts, visual programming solutions, </a:t>
            </a:r>
            <a:r>
              <a:rPr lang="en-US" sz="1600" baseline="30000" dirty="0" err="1">
                <a:solidFill>
                  <a:schemeClr val="tx1">
                    <a:lumMod val="65000"/>
                    <a:lumOff val="35000"/>
                  </a:schemeClr>
                </a:solidFill>
                <a:latin typeface="Brandon Grotesque Regular"/>
                <a:cs typeface="Brandon Grotesque Regular"/>
              </a:rPr>
              <a:t>Mecanim</a:t>
            </a:r>
            <a:r>
              <a:rPr lang="en-US" sz="1600" baseline="30000" dirty="0">
                <a:solidFill>
                  <a:schemeClr val="tx1">
                    <a:lumMod val="65000"/>
                    <a:lumOff val="35000"/>
                  </a:schemeClr>
                </a:solidFill>
                <a:latin typeface="Brandon Grotesque Regular"/>
                <a:cs typeface="Brandon Grotesque Regular"/>
              </a:rPr>
              <a:t> character animation assets, and superb editor extensions – such as graphical shading editors – are all available for download</a:t>
            </a:r>
            <a:r>
              <a:rPr lang="en-US" sz="1600" baseline="30000" dirty="0" smtClean="0">
                <a:solidFill>
                  <a:schemeClr val="tx1">
                    <a:lumMod val="65000"/>
                    <a:lumOff val="35000"/>
                  </a:schemeClr>
                </a:solidFill>
                <a:latin typeface="Brandon Grotesque Regular"/>
                <a:cs typeface="Brandon Grotesque Regular"/>
              </a:rPr>
              <a:t>.</a:t>
            </a:r>
          </a:p>
          <a:p>
            <a:pPr algn="l"/>
            <a:endParaRPr lang="en-US" sz="1600" baseline="30000" dirty="0">
              <a:solidFill>
                <a:schemeClr val="tx1">
                  <a:lumMod val="65000"/>
                  <a:lumOff val="35000"/>
                </a:schemeClr>
              </a:solidFill>
              <a:latin typeface="Brandon Grotesque Regular"/>
              <a:cs typeface="Brandon Grotesque Regular"/>
            </a:endParaRPr>
          </a:p>
          <a:p>
            <a:pPr algn="l"/>
            <a:r>
              <a:rPr lang="en-US" sz="1600" baseline="30000" dirty="0" smtClean="0">
                <a:solidFill>
                  <a:schemeClr val="tx1">
                    <a:lumMod val="65000"/>
                    <a:lumOff val="35000"/>
                  </a:schemeClr>
                </a:solidFill>
                <a:latin typeface="Brandon Grotesque Medium"/>
                <a:cs typeface="Brandon Grotesque Medium"/>
              </a:rPr>
              <a:t>Become an Expert</a:t>
            </a:r>
            <a:r>
              <a:rPr lang="en-US" sz="1600" dirty="0" smtClean="0">
                <a:solidFill>
                  <a:schemeClr val="tx1">
                    <a:lumMod val="65000"/>
                    <a:lumOff val="35000"/>
                  </a:schemeClr>
                </a:solidFill>
                <a:latin typeface="Brandon Grotesque Medium"/>
                <a:cs typeface="Brandon Grotesque Medium"/>
              </a:rPr>
              <a:t> </a:t>
            </a:r>
            <a:r>
              <a:rPr lang="en-US" sz="1600" baseline="30000" dirty="0" smtClean="0">
                <a:solidFill>
                  <a:schemeClr val="tx1">
                    <a:lumMod val="65000"/>
                    <a:lumOff val="35000"/>
                  </a:schemeClr>
                </a:solidFill>
                <a:latin typeface="Brandon Grotesque Medium"/>
                <a:cs typeface="Brandon Grotesque Medium"/>
              </a:rPr>
              <a:t>- for Free!</a:t>
            </a:r>
          </a:p>
          <a:p>
            <a:pPr algn="l"/>
            <a:r>
              <a:rPr lang="en-US" sz="1600" baseline="30000" dirty="0" smtClean="0">
                <a:solidFill>
                  <a:schemeClr val="tx1">
                    <a:lumMod val="65000"/>
                    <a:lumOff val="35000"/>
                  </a:schemeClr>
                </a:solidFill>
                <a:latin typeface="Brandon Grotesque Regular"/>
                <a:cs typeface="Brandon Grotesque Regular"/>
              </a:rPr>
              <a:t>The </a:t>
            </a:r>
            <a:r>
              <a:rPr lang="en-US" sz="1600" baseline="30000" dirty="0">
                <a:solidFill>
                  <a:schemeClr val="tx1">
                    <a:lumMod val="65000"/>
                    <a:lumOff val="35000"/>
                  </a:schemeClr>
                </a:solidFill>
                <a:latin typeface="Brandon Grotesque Regular"/>
                <a:cs typeface="Brandon Grotesque Regular"/>
              </a:rPr>
              <a:t>Asset Store is loaded with free resources to help you up your game. Demos, such as </a:t>
            </a:r>
            <a:r>
              <a:rPr lang="en-US" sz="1600" baseline="30000" dirty="0" err="1">
                <a:solidFill>
                  <a:schemeClr val="tx1">
                    <a:lumMod val="65000"/>
                    <a:lumOff val="35000"/>
                  </a:schemeClr>
                </a:solidFill>
                <a:latin typeface="Brandon Grotesque Regular"/>
                <a:cs typeface="Brandon Grotesque Regular"/>
              </a:rPr>
              <a:t>AngryBots</a:t>
            </a:r>
            <a:r>
              <a:rPr lang="en-US" sz="1600" baseline="30000" dirty="0">
                <a:solidFill>
                  <a:schemeClr val="tx1">
                    <a:lumMod val="65000"/>
                    <a:lumOff val="35000"/>
                  </a:schemeClr>
                </a:solidFill>
                <a:latin typeface="Brandon Grotesque Regular"/>
                <a:cs typeface="Brandon Grotesque Regular"/>
              </a:rPr>
              <a:t>, </a:t>
            </a:r>
            <a:r>
              <a:rPr lang="en-US" sz="1600" baseline="30000" dirty="0" err="1">
                <a:solidFill>
                  <a:schemeClr val="tx1">
                    <a:lumMod val="65000"/>
                    <a:lumOff val="35000"/>
                  </a:schemeClr>
                </a:solidFill>
                <a:latin typeface="Brandon Grotesque Regular"/>
                <a:cs typeface="Brandon Grotesque Regular"/>
              </a:rPr>
              <a:t>BootCamp</a:t>
            </a:r>
            <a:r>
              <a:rPr lang="en-US" sz="1600" baseline="30000" dirty="0">
                <a:solidFill>
                  <a:schemeClr val="tx1">
                    <a:lumMod val="65000"/>
                    <a:lumOff val="35000"/>
                  </a:schemeClr>
                </a:solidFill>
                <a:latin typeface="Brandon Grotesque Regular"/>
                <a:cs typeface="Brandon Grotesque Regular"/>
              </a:rPr>
              <a:t>, and </a:t>
            </a:r>
            <a:r>
              <a:rPr lang="en-US" sz="1600" baseline="30000" dirty="0" err="1">
                <a:solidFill>
                  <a:schemeClr val="tx1">
                    <a:lumMod val="65000"/>
                    <a:lumOff val="35000"/>
                  </a:schemeClr>
                </a:solidFill>
                <a:latin typeface="Brandon Grotesque Regular"/>
                <a:cs typeface="Brandon Grotesque Regular"/>
              </a:rPr>
              <a:t>Allegorithmic</a:t>
            </a:r>
            <a:r>
              <a:rPr lang="en-US" sz="1600" baseline="30000" dirty="0">
                <a:solidFill>
                  <a:schemeClr val="tx1">
                    <a:lumMod val="65000"/>
                    <a:lumOff val="35000"/>
                  </a:schemeClr>
                </a:solidFill>
                <a:latin typeface="Brandon Grotesque Regular"/>
                <a:cs typeface="Brandon Grotesque Regular"/>
              </a:rPr>
              <a:t> Substances show you some of the technical and graphical feats possible with Unity. Video tutorials will help you master car physics, character customizations, C#, tree creation and so much more.</a:t>
            </a:r>
          </a:p>
          <a:p>
            <a:pPr algn="l"/>
            <a:endParaRPr lang="en-US" sz="1600" baseline="30000" dirty="0" smtClean="0">
              <a:solidFill>
                <a:schemeClr val="tx1">
                  <a:lumMod val="65000"/>
                  <a:lumOff val="35000"/>
                </a:schemeClr>
              </a:solidFill>
              <a:latin typeface="Brandon Grotesque Medium"/>
              <a:cs typeface="Brandon Grotesque Medium"/>
            </a:endParaRPr>
          </a:p>
          <a:p>
            <a:pPr algn="l"/>
            <a:r>
              <a:rPr lang="en-US" sz="1600" baseline="30000" dirty="0" smtClean="0">
                <a:solidFill>
                  <a:schemeClr val="tx1">
                    <a:lumMod val="65000"/>
                    <a:lumOff val="35000"/>
                  </a:schemeClr>
                </a:solidFill>
                <a:latin typeface="Brandon Grotesque Medium"/>
                <a:cs typeface="Brandon Grotesque Medium"/>
              </a:rPr>
              <a:t>Sell in the Store</a:t>
            </a:r>
            <a:endParaRPr lang="en-US" sz="1600" baseline="30000" dirty="0">
              <a:solidFill>
                <a:schemeClr val="tx1">
                  <a:lumMod val="65000"/>
                  <a:lumOff val="35000"/>
                </a:schemeClr>
              </a:solidFill>
              <a:latin typeface="Brandon Grotesque Medium"/>
              <a:cs typeface="Brandon Grotesque Medium"/>
            </a:endParaRPr>
          </a:p>
          <a:p>
            <a:pPr algn="l"/>
            <a:r>
              <a:rPr lang="en-US" sz="1600" baseline="30000" dirty="0">
                <a:solidFill>
                  <a:schemeClr val="tx1">
                    <a:lumMod val="65000"/>
                    <a:lumOff val="35000"/>
                  </a:schemeClr>
                </a:solidFill>
                <a:latin typeface="Brandon Grotesque Regular"/>
                <a:cs typeface="Brandon Grotesque Regular"/>
              </a:rPr>
              <a:t>Whether you’re a programmer, game designer, texture artist or 3D modeler, the Unity Asset Store is a great place to share and sell your creations. If we select your submission, it will become available on the Asset Store and you’ll receive a 70% cut of each sale.</a:t>
            </a:r>
          </a:p>
          <a:p>
            <a:pPr algn="l"/>
            <a:endParaRPr lang="en-US" sz="1600" baseline="30000" dirty="0">
              <a:latin typeface="Brandon Grotesque Regular"/>
              <a:cs typeface="Brandon Grotesque Regular"/>
            </a:endParaRPr>
          </a:p>
        </p:txBody>
      </p:sp>
    </p:spTree>
    <p:extLst>
      <p:ext uri="{BB962C8B-B14F-4D97-AF65-F5344CB8AC3E}">
        <p14:creationId xmlns:p14="http://schemas.microsoft.com/office/powerpoint/2010/main" val="175005115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4.jpg" descr="/Users/jungkwak/Desktop/Unity4_ppt/16-9_images/4.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 name="Title 1"/>
          <p:cNvSpPr>
            <a:spLocks noGrp="1"/>
          </p:cNvSpPr>
          <p:nvPr>
            <p:ph type="title"/>
          </p:nvPr>
        </p:nvSpPr>
        <p:spPr>
          <a:xfrm>
            <a:off x="457200" y="1276350"/>
            <a:ext cx="8229600" cy="655319"/>
          </a:xfrm>
          <a:ln>
            <a:noFill/>
          </a:ln>
        </p:spPr>
        <p:txBody>
          <a:bodyPr>
            <a:normAutofit/>
          </a:bodyPr>
          <a:lstStyle/>
          <a:p>
            <a:pPr algn="l"/>
            <a:r>
              <a:rPr lang="en-US" sz="3200" dirty="0" smtClean="0">
                <a:solidFill>
                  <a:schemeClr val="bg1"/>
                </a:solidFill>
                <a:latin typeface="Klavika"/>
                <a:cs typeface="Klavika"/>
              </a:rPr>
              <a:t>Lighting &amp; Rendering</a:t>
            </a:r>
            <a:endParaRPr lang="en-US" sz="3200" dirty="0">
              <a:solidFill>
                <a:schemeClr val="bg1"/>
              </a:solidFill>
              <a:latin typeface="Klavika"/>
              <a:cs typeface="Klavika"/>
            </a:endParaRPr>
          </a:p>
        </p:txBody>
      </p:sp>
      <p:sp>
        <p:nvSpPr>
          <p:cNvPr id="5" name="Title 1"/>
          <p:cNvSpPr txBox="1">
            <a:spLocks/>
          </p:cNvSpPr>
          <p:nvPr/>
        </p:nvSpPr>
        <p:spPr>
          <a:xfrm>
            <a:off x="457200" y="1714501"/>
            <a:ext cx="8229600" cy="3337559"/>
          </a:xfrm>
          <a:prstGeom prst="rect">
            <a:avLst/>
          </a:prstGeom>
          <a:ln>
            <a:noFill/>
          </a:ln>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600" baseline="30000" dirty="0" smtClean="0">
                <a:solidFill>
                  <a:schemeClr val="bg1"/>
                </a:solidFill>
                <a:latin typeface="Brandon Grotesque Medium"/>
                <a:cs typeface="Brandon Grotesque Medium"/>
              </a:rPr>
              <a:t>Gorgeous Lighting</a:t>
            </a:r>
          </a:p>
          <a:p>
            <a:pPr algn="l"/>
            <a:r>
              <a:rPr lang="en-US" sz="1600" baseline="30000" dirty="0" smtClean="0">
                <a:solidFill>
                  <a:schemeClr val="bg1">
                    <a:lumMod val="95000"/>
                  </a:schemeClr>
                </a:solidFill>
                <a:latin typeface="Brandon Grotesque Regular"/>
                <a:cs typeface="Brandon Grotesque Regular"/>
              </a:rPr>
              <a:t>Unity </a:t>
            </a:r>
            <a:r>
              <a:rPr lang="en-US" sz="1600" baseline="30000" dirty="0">
                <a:solidFill>
                  <a:schemeClr val="bg1">
                    <a:lumMod val="95000"/>
                  </a:schemeClr>
                </a:solidFill>
                <a:latin typeface="Brandon Grotesque Regular"/>
                <a:cs typeface="Brandon Grotesque Regular"/>
              </a:rPr>
              <a:t>ships with lighting options that will make your game look like real life – or better! Make stunning visuals with linear space (gamma correct) lighting and HDR rendering; achieve unprecedented realism with directional </a:t>
            </a:r>
            <a:r>
              <a:rPr lang="en-US" sz="1600" baseline="30000" dirty="0" err="1">
                <a:solidFill>
                  <a:schemeClr val="bg1">
                    <a:lumMod val="95000"/>
                  </a:schemeClr>
                </a:solidFill>
                <a:latin typeface="Brandon Grotesque Regular"/>
                <a:cs typeface="Brandon Grotesque Regular"/>
              </a:rPr>
              <a:t>lightmaps</a:t>
            </a:r>
            <a:r>
              <a:rPr lang="en-US" sz="1600" baseline="30000" dirty="0">
                <a:solidFill>
                  <a:schemeClr val="bg1">
                    <a:lumMod val="95000"/>
                  </a:schemeClr>
                </a:solidFill>
                <a:latin typeface="Brandon Grotesque Regular"/>
                <a:cs typeface="Brandon Grotesque Regular"/>
              </a:rPr>
              <a:t> or emissive lights for luminous neon signage; cast any shadow you want, and choose from a wealth of built-in </a:t>
            </a:r>
            <a:r>
              <a:rPr lang="en-US" sz="1600" baseline="30000" dirty="0" err="1">
                <a:solidFill>
                  <a:schemeClr val="bg1">
                    <a:lumMod val="95000"/>
                  </a:schemeClr>
                </a:solidFill>
                <a:latin typeface="Brandon Grotesque Regular"/>
                <a:cs typeface="Brandon Grotesque Regular"/>
              </a:rPr>
              <a:t>shaders</a:t>
            </a:r>
            <a:r>
              <a:rPr lang="en-US" sz="1600" baseline="30000" dirty="0">
                <a:solidFill>
                  <a:schemeClr val="bg1">
                    <a:lumMod val="95000"/>
                  </a:schemeClr>
                </a:solidFill>
                <a:latin typeface="Brandon Grotesque Regular"/>
                <a:cs typeface="Brandon Grotesque Regular"/>
              </a:rPr>
              <a:t>. Set up any number of distinct lights in your scenes, and Unity’s deferred rendering will make sure your game looks great and performs beautifully</a:t>
            </a:r>
            <a:r>
              <a:rPr lang="en-US" sz="1600" baseline="30000" dirty="0" smtClean="0">
                <a:solidFill>
                  <a:schemeClr val="bg1">
                    <a:lumMod val="95000"/>
                  </a:schemeClr>
                </a:solidFill>
                <a:latin typeface="Brandon Grotesque Regular"/>
                <a:cs typeface="Brandon Grotesque Regular"/>
              </a:rPr>
              <a:t>.</a:t>
            </a:r>
          </a:p>
          <a:p>
            <a:pPr algn="l"/>
            <a:endParaRPr lang="en-US" sz="1600" baseline="30000" dirty="0" smtClean="0">
              <a:solidFill>
                <a:schemeClr val="bg1">
                  <a:lumMod val="95000"/>
                </a:schemeClr>
              </a:solidFill>
              <a:latin typeface="Brandon Grotesque Regular"/>
              <a:cs typeface="Brandon Grotesque Regular"/>
            </a:endParaRPr>
          </a:p>
          <a:p>
            <a:pPr algn="l"/>
            <a:r>
              <a:rPr lang="en-US" sz="1600" baseline="30000" dirty="0" smtClean="0">
                <a:solidFill>
                  <a:schemeClr val="bg1"/>
                </a:solidFill>
                <a:latin typeface="Brandon Grotesque Medium"/>
                <a:cs typeface="Brandon Grotesque Medium"/>
              </a:rPr>
              <a:t>Great Performance</a:t>
            </a:r>
            <a:endParaRPr lang="en-US" sz="1600" baseline="30000" dirty="0">
              <a:solidFill>
                <a:schemeClr val="bg1"/>
              </a:solidFill>
              <a:latin typeface="Brandon Grotesque Medium"/>
              <a:cs typeface="Brandon Grotesque Medium"/>
            </a:endParaRPr>
          </a:p>
          <a:p>
            <a:pPr algn="l"/>
            <a:r>
              <a:rPr lang="en-US" sz="1600" baseline="30000" dirty="0">
                <a:solidFill>
                  <a:schemeClr val="bg1">
                    <a:lumMod val="95000"/>
                  </a:schemeClr>
                </a:solidFill>
                <a:latin typeface="Brandon Grotesque Regular"/>
                <a:cs typeface="Brandon Grotesque Regular"/>
              </a:rPr>
              <a:t>Unity’s integrated </a:t>
            </a:r>
            <a:r>
              <a:rPr lang="en-US" sz="1600" baseline="30000" dirty="0" err="1">
                <a:solidFill>
                  <a:schemeClr val="bg1">
                    <a:lumMod val="95000"/>
                  </a:schemeClr>
                </a:solidFill>
                <a:latin typeface="Brandon Grotesque Regular"/>
                <a:cs typeface="Brandon Grotesque Regular"/>
              </a:rPr>
              <a:t>lightmapping</a:t>
            </a:r>
            <a:r>
              <a:rPr lang="en-US" sz="1600" baseline="30000" dirty="0">
                <a:solidFill>
                  <a:schemeClr val="bg1">
                    <a:lumMod val="95000"/>
                  </a:schemeClr>
                </a:solidFill>
                <a:latin typeface="Brandon Grotesque Regular"/>
                <a:cs typeface="Brandon Grotesque Regular"/>
              </a:rPr>
              <a:t> tool, Beast, perfectly bakes lights into textures for amazing performance. Baking both direct and indirect bounced light allows for realistic and beautiful lighting that would otherwise be impossible in </a:t>
            </a:r>
            <a:r>
              <a:rPr lang="en-US" sz="1600" baseline="30000" dirty="0" err="1">
                <a:solidFill>
                  <a:schemeClr val="bg1">
                    <a:lumMod val="95000"/>
                  </a:schemeClr>
                </a:solidFill>
                <a:latin typeface="Brandon Grotesque Regular"/>
                <a:cs typeface="Brandon Grotesque Regular"/>
              </a:rPr>
              <a:t>realtime</a:t>
            </a:r>
            <a:r>
              <a:rPr lang="en-US" sz="1600" baseline="30000" dirty="0">
                <a:solidFill>
                  <a:schemeClr val="bg1">
                    <a:lumMod val="95000"/>
                  </a:schemeClr>
                </a:solidFill>
                <a:latin typeface="Brandon Grotesque Regular"/>
                <a:cs typeface="Brandon Grotesque Regular"/>
              </a:rPr>
              <a:t>. Unity’s </a:t>
            </a:r>
            <a:r>
              <a:rPr lang="en-US" sz="1600" baseline="30000" dirty="0" err="1">
                <a:solidFill>
                  <a:schemeClr val="bg1">
                    <a:lumMod val="95000"/>
                  </a:schemeClr>
                </a:solidFill>
                <a:latin typeface="Brandon Grotesque Regular"/>
                <a:cs typeface="Brandon Grotesque Regular"/>
              </a:rPr>
              <a:t>lightmapping</a:t>
            </a:r>
            <a:r>
              <a:rPr lang="en-US" sz="1600" baseline="30000" dirty="0">
                <a:solidFill>
                  <a:schemeClr val="bg1">
                    <a:lumMod val="95000"/>
                  </a:schemeClr>
                </a:solidFill>
                <a:latin typeface="Brandon Grotesque Regular"/>
                <a:cs typeface="Brandon Grotesque Regular"/>
              </a:rPr>
              <a:t> enables you to seamlessly blend dynamic and baked lights so even vast scenes perform fast, while light probes add life and realism without the high cost of typical dynamic lights</a:t>
            </a:r>
            <a:r>
              <a:rPr lang="en-US" sz="1600" baseline="30000" dirty="0" smtClean="0">
                <a:solidFill>
                  <a:schemeClr val="bg1">
                    <a:lumMod val="95000"/>
                  </a:schemeClr>
                </a:solidFill>
                <a:latin typeface="Brandon Grotesque Regular"/>
                <a:cs typeface="Brandon Grotesque Regular"/>
              </a:rPr>
              <a:t>.</a:t>
            </a:r>
          </a:p>
          <a:p>
            <a:pPr algn="l"/>
            <a:endParaRPr lang="en-US" sz="1600" baseline="30000" dirty="0" smtClean="0">
              <a:solidFill>
                <a:schemeClr val="bg1">
                  <a:lumMod val="95000"/>
                </a:schemeClr>
              </a:solidFill>
              <a:latin typeface="Brandon Grotesque Medium"/>
              <a:cs typeface="Brandon Grotesque Medium"/>
            </a:endParaRPr>
          </a:p>
          <a:p>
            <a:pPr algn="l"/>
            <a:r>
              <a:rPr lang="en-US" sz="1600" baseline="30000" dirty="0" smtClean="0">
                <a:solidFill>
                  <a:schemeClr val="bg1"/>
                </a:solidFill>
                <a:latin typeface="Brandon Grotesque Medium"/>
                <a:cs typeface="Brandon Grotesque Medium"/>
              </a:rPr>
              <a:t>Iterative </a:t>
            </a:r>
            <a:r>
              <a:rPr lang="en-US" sz="1600" baseline="30000" dirty="0" err="1" smtClean="0">
                <a:solidFill>
                  <a:schemeClr val="bg1"/>
                </a:solidFill>
                <a:latin typeface="Brandon Grotesque Medium"/>
                <a:cs typeface="Brandon Grotesque Medium"/>
              </a:rPr>
              <a:t>Lightmap</a:t>
            </a:r>
            <a:r>
              <a:rPr lang="en-US" sz="1600" baseline="30000" dirty="0" smtClean="0">
                <a:solidFill>
                  <a:schemeClr val="bg1"/>
                </a:solidFill>
                <a:latin typeface="Brandon Grotesque Medium"/>
                <a:cs typeface="Brandon Grotesque Medium"/>
              </a:rPr>
              <a:t> Baking</a:t>
            </a:r>
            <a:endParaRPr lang="en-US" sz="1600" baseline="30000" dirty="0">
              <a:solidFill>
                <a:schemeClr val="bg1"/>
              </a:solidFill>
              <a:latin typeface="Brandon Grotesque Medium"/>
              <a:cs typeface="Brandon Grotesque Medium"/>
            </a:endParaRPr>
          </a:p>
          <a:p>
            <a:pPr algn="l"/>
            <a:r>
              <a:rPr lang="en-US" sz="1600" baseline="30000" dirty="0">
                <a:solidFill>
                  <a:schemeClr val="bg1">
                    <a:lumMod val="95000"/>
                  </a:schemeClr>
                </a:solidFill>
                <a:latin typeface="Brandon Grotesque Regular"/>
                <a:cs typeface="Brandon Grotesque Regular"/>
              </a:rPr>
              <a:t>Unity 4’s iterative </a:t>
            </a:r>
            <a:r>
              <a:rPr lang="en-US" sz="1600" baseline="30000" dirty="0" err="1">
                <a:solidFill>
                  <a:schemeClr val="bg1">
                    <a:lumMod val="95000"/>
                  </a:schemeClr>
                </a:solidFill>
                <a:latin typeface="Brandon Grotesque Regular"/>
                <a:cs typeface="Brandon Grotesque Regular"/>
              </a:rPr>
              <a:t>lightmap</a:t>
            </a:r>
            <a:r>
              <a:rPr lang="en-US" sz="1600" baseline="30000" dirty="0">
                <a:solidFill>
                  <a:schemeClr val="bg1">
                    <a:lumMod val="95000"/>
                  </a:schemeClr>
                </a:solidFill>
                <a:latin typeface="Brandon Grotesque Regular"/>
                <a:cs typeface="Brandon Grotesque Regular"/>
              </a:rPr>
              <a:t> baking gives you complete control of your </a:t>
            </a:r>
            <a:r>
              <a:rPr lang="en-US" sz="1600" baseline="30000" dirty="0" err="1">
                <a:solidFill>
                  <a:schemeClr val="bg1">
                    <a:lumMod val="95000"/>
                  </a:schemeClr>
                </a:solidFill>
                <a:latin typeface="Brandon Grotesque Regular"/>
                <a:cs typeface="Brandon Grotesque Regular"/>
              </a:rPr>
              <a:t>lightmapping</a:t>
            </a:r>
            <a:r>
              <a:rPr lang="en-US" sz="1600" baseline="30000" dirty="0">
                <a:solidFill>
                  <a:schemeClr val="bg1">
                    <a:lumMod val="95000"/>
                  </a:schemeClr>
                </a:solidFill>
                <a:latin typeface="Brandon Grotesque Regular"/>
                <a:cs typeface="Brandon Grotesque Regular"/>
              </a:rPr>
              <a:t> workflow. With the option to “bake selected”, you spend time baking only the parts of the scene you’re actively working on. Coupled with new updates – the use of normal maps when </a:t>
            </a:r>
            <a:r>
              <a:rPr lang="en-US" sz="1600" baseline="30000" dirty="0" err="1">
                <a:solidFill>
                  <a:schemeClr val="bg1">
                    <a:lumMod val="95000"/>
                  </a:schemeClr>
                </a:solidFill>
                <a:latin typeface="Brandon Grotesque Regular"/>
                <a:cs typeface="Brandon Grotesque Regular"/>
              </a:rPr>
              <a:t>lightmapping</a:t>
            </a:r>
            <a:r>
              <a:rPr lang="en-US" sz="1600" baseline="30000" dirty="0">
                <a:solidFill>
                  <a:schemeClr val="bg1">
                    <a:lumMod val="95000"/>
                  </a:schemeClr>
                </a:solidFill>
                <a:latin typeface="Brandon Grotesque Regular"/>
                <a:cs typeface="Brandon Grotesque Regular"/>
              </a:rPr>
              <a:t>, and lower memory requirements for the bake process – it has never been faster or easier to add detail and nuance to your </a:t>
            </a:r>
            <a:r>
              <a:rPr lang="en-US" sz="1600" baseline="30000" dirty="0" err="1">
                <a:solidFill>
                  <a:schemeClr val="bg1">
                    <a:lumMod val="95000"/>
                  </a:schemeClr>
                </a:solidFill>
                <a:latin typeface="Brandon Grotesque Regular"/>
                <a:cs typeface="Brandon Grotesque Regular"/>
              </a:rPr>
              <a:t>lightmapped</a:t>
            </a:r>
            <a:r>
              <a:rPr lang="en-US" sz="1600" baseline="30000" dirty="0">
                <a:solidFill>
                  <a:schemeClr val="bg1">
                    <a:lumMod val="95000"/>
                  </a:schemeClr>
                </a:solidFill>
                <a:latin typeface="Brandon Grotesque Regular"/>
                <a:cs typeface="Brandon Grotesque Regular"/>
              </a:rPr>
              <a:t> scenes. Unity 4 fully supports Microsoft’s DirectX 11, and even brings self-shadowing real-time shadows to mobile devices.</a:t>
            </a:r>
          </a:p>
        </p:txBody>
      </p:sp>
    </p:spTree>
    <p:extLst>
      <p:ext uri="{BB962C8B-B14F-4D97-AF65-F5344CB8AC3E}">
        <p14:creationId xmlns:p14="http://schemas.microsoft.com/office/powerpoint/2010/main" val="158911280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5.jpg" descr="/Users/jungkwak/Desktop/Unity4_ppt/16-9_images/5.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Title 1"/>
          <p:cNvSpPr>
            <a:spLocks noGrp="1"/>
          </p:cNvSpPr>
          <p:nvPr>
            <p:ph type="title"/>
          </p:nvPr>
        </p:nvSpPr>
        <p:spPr>
          <a:xfrm>
            <a:off x="5237843" y="438150"/>
            <a:ext cx="3494084" cy="655319"/>
          </a:xfrm>
          <a:ln>
            <a:noFill/>
          </a:ln>
        </p:spPr>
        <p:txBody>
          <a:bodyPr>
            <a:normAutofit/>
          </a:bodyPr>
          <a:lstStyle/>
          <a:p>
            <a:pPr algn="l"/>
            <a:r>
              <a:rPr lang="en-US" sz="3200" dirty="0" smtClean="0">
                <a:latin typeface="Klavika"/>
                <a:cs typeface="Klavika"/>
              </a:rPr>
              <a:t>Performance</a:t>
            </a:r>
            <a:endParaRPr lang="en-US" sz="3200" dirty="0">
              <a:latin typeface="Klavika"/>
              <a:cs typeface="Klavika"/>
            </a:endParaRPr>
          </a:p>
        </p:txBody>
      </p:sp>
      <p:sp>
        <p:nvSpPr>
          <p:cNvPr id="6" name="Title 1"/>
          <p:cNvSpPr txBox="1">
            <a:spLocks/>
          </p:cNvSpPr>
          <p:nvPr/>
        </p:nvSpPr>
        <p:spPr>
          <a:xfrm>
            <a:off x="5237842" y="1276350"/>
            <a:ext cx="3530238" cy="3375695"/>
          </a:xfrm>
          <a:prstGeom prst="rect">
            <a:avLst/>
          </a:prstGeom>
          <a:ln>
            <a:noFill/>
          </a:ln>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600" baseline="30000" dirty="0" smtClean="0">
                <a:solidFill>
                  <a:schemeClr val="tx1">
                    <a:lumMod val="65000"/>
                    <a:lumOff val="35000"/>
                  </a:schemeClr>
                </a:solidFill>
                <a:latin typeface="Brandon Grotesque Medium"/>
                <a:cs typeface="Brandon Grotesque Medium"/>
              </a:rPr>
              <a:t>Smooth Predictable Performance</a:t>
            </a:r>
          </a:p>
          <a:p>
            <a:pPr algn="l"/>
            <a:r>
              <a:rPr lang="en-US" sz="1600" baseline="30000" dirty="0" smtClean="0">
                <a:solidFill>
                  <a:schemeClr val="tx1">
                    <a:lumMod val="65000"/>
                    <a:lumOff val="35000"/>
                  </a:schemeClr>
                </a:solidFill>
                <a:latin typeface="Brandon Grotesque Regular"/>
                <a:cs typeface="Brandon Grotesque Regular"/>
              </a:rPr>
              <a:t>Unity </a:t>
            </a:r>
            <a:r>
              <a:rPr lang="en-US" sz="1600" baseline="30000" dirty="0">
                <a:solidFill>
                  <a:schemeClr val="tx1">
                    <a:lumMod val="65000"/>
                    <a:lumOff val="35000"/>
                  </a:schemeClr>
                </a:solidFill>
                <a:latin typeface="Brandon Grotesque Regular"/>
                <a:cs typeface="Brandon Grotesque Regular"/>
              </a:rPr>
              <a:t>4’s Profiler now reports on GPU usage for games running on Android devices with </a:t>
            </a:r>
            <a:r>
              <a:rPr lang="en-US" sz="1600" baseline="30000" dirty="0" err="1">
                <a:solidFill>
                  <a:schemeClr val="tx1">
                    <a:lumMod val="65000"/>
                    <a:lumOff val="35000"/>
                  </a:schemeClr>
                </a:solidFill>
                <a:latin typeface="Brandon Grotesque Regular"/>
                <a:cs typeface="Brandon Grotesque Regular"/>
              </a:rPr>
              <a:t>Tegra</a:t>
            </a:r>
            <a:r>
              <a:rPr lang="en-US" sz="1600" baseline="30000" dirty="0">
                <a:solidFill>
                  <a:schemeClr val="tx1">
                    <a:lumMod val="65000"/>
                    <a:lumOff val="35000"/>
                  </a:schemeClr>
                </a:solidFill>
                <a:latin typeface="Brandon Grotesque Regular"/>
                <a:cs typeface="Brandon Grotesque Regular"/>
              </a:rPr>
              <a:t> chipsets, so you can zero in on and adjust performance bottlenecks for gameplay on the move. The Unity Profiler reports how much time is spent in the various areas of your game. Play your game in the Editor with Profiling on, and capture performance data for CPU and GPU in real time</a:t>
            </a:r>
            <a:r>
              <a:rPr lang="en-US" sz="1600" baseline="30000" dirty="0" smtClean="0">
                <a:solidFill>
                  <a:schemeClr val="tx1">
                    <a:lumMod val="65000"/>
                    <a:lumOff val="35000"/>
                  </a:schemeClr>
                </a:solidFill>
                <a:latin typeface="Brandon Grotesque Regular"/>
                <a:cs typeface="Brandon Grotesque Regular"/>
              </a:rPr>
              <a:t>.</a:t>
            </a:r>
          </a:p>
          <a:p>
            <a:pPr algn="l"/>
            <a:endParaRPr lang="en-US" sz="1600" baseline="30000" dirty="0" smtClean="0">
              <a:solidFill>
                <a:schemeClr val="tx1">
                  <a:lumMod val="65000"/>
                  <a:lumOff val="35000"/>
                </a:schemeClr>
              </a:solidFill>
              <a:latin typeface="Brandon Grotesque Regular"/>
              <a:cs typeface="Brandon Grotesque Regular"/>
            </a:endParaRPr>
          </a:p>
          <a:p>
            <a:pPr algn="l"/>
            <a:r>
              <a:rPr lang="en-US" sz="1600" baseline="30000" dirty="0" smtClean="0">
                <a:solidFill>
                  <a:schemeClr val="tx1">
                    <a:lumMod val="65000"/>
                    <a:lumOff val="35000"/>
                  </a:schemeClr>
                </a:solidFill>
                <a:latin typeface="Brandon Grotesque Medium"/>
                <a:cs typeface="Brandon Grotesque Medium"/>
              </a:rPr>
              <a:t>Skinned Meshed Instancing</a:t>
            </a:r>
            <a:endParaRPr lang="en-US" sz="1600" baseline="30000" dirty="0">
              <a:solidFill>
                <a:schemeClr val="tx1">
                  <a:lumMod val="65000"/>
                  <a:lumOff val="35000"/>
                </a:schemeClr>
              </a:solidFill>
              <a:latin typeface="Brandon Grotesque Medium"/>
              <a:cs typeface="Brandon Grotesque Medium"/>
            </a:endParaRPr>
          </a:p>
          <a:p>
            <a:pPr algn="l"/>
            <a:r>
              <a:rPr lang="en-US" sz="1600" baseline="30000" dirty="0" smtClean="0">
                <a:solidFill>
                  <a:schemeClr val="tx1">
                    <a:lumMod val="65000"/>
                    <a:lumOff val="35000"/>
                  </a:schemeClr>
                </a:solidFill>
                <a:latin typeface="Brandon Grotesque Regular"/>
                <a:cs typeface="Brandon Grotesque Regular"/>
              </a:rPr>
              <a:t>Unity </a:t>
            </a:r>
            <a:r>
              <a:rPr lang="en-US" sz="1600" baseline="30000" dirty="0">
                <a:solidFill>
                  <a:schemeClr val="tx1">
                    <a:lumMod val="65000"/>
                    <a:lumOff val="35000"/>
                  </a:schemeClr>
                </a:solidFill>
                <a:latin typeface="Brandon Grotesque Regular"/>
                <a:cs typeface="Brandon Grotesque Regular"/>
              </a:rPr>
              <a:t>4 lets you efficiently create your own crowd rendering system by providing script access to the output from a skinned mesh renderer. Pre-compute animated poses, or cheaply render multiple instances of a mesh in the same pose</a:t>
            </a:r>
            <a:r>
              <a:rPr lang="en-US" sz="1600" baseline="30000" dirty="0" smtClean="0">
                <a:solidFill>
                  <a:schemeClr val="tx1">
                    <a:lumMod val="65000"/>
                    <a:lumOff val="35000"/>
                  </a:schemeClr>
                </a:solidFill>
                <a:latin typeface="Brandon Grotesque Regular"/>
                <a:cs typeface="Brandon Grotesque Regular"/>
              </a:rPr>
              <a:t>.</a:t>
            </a:r>
          </a:p>
          <a:p>
            <a:pPr algn="l"/>
            <a:endParaRPr lang="en-US" sz="1600" baseline="30000" dirty="0">
              <a:solidFill>
                <a:schemeClr val="tx1">
                  <a:lumMod val="65000"/>
                  <a:lumOff val="35000"/>
                </a:schemeClr>
              </a:solidFill>
              <a:latin typeface="Brandon Grotesque Regular"/>
              <a:cs typeface="Brandon Grotesque Regular"/>
            </a:endParaRPr>
          </a:p>
          <a:p>
            <a:pPr algn="l"/>
            <a:r>
              <a:rPr lang="en-US" sz="1600" baseline="30000" dirty="0" smtClean="0">
                <a:solidFill>
                  <a:schemeClr val="tx1">
                    <a:lumMod val="65000"/>
                    <a:lumOff val="35000"/>
                  </a:schemeClr>
                </a:solidFill>
                <a:latin typeface="Brandon Grotesque Medium"/>
                <a:cs typeface="Brandon Grotesque Medium"/>
              </a:rPr>
              <a:t>Full DirectX 11 Support</a:t>
            </a:r>
          </a:p>
          <a:p>
            <a:pPr algn="l"/>
            <a:r>
              <a:rPr lang="en-US" sz="1600" baseline="30000" dirty="0" smtClean="0">
                <a:solidFill>
                  <a:schemeClr val="tx1">
                    <a:lumMod val="65000"/>
                    <a:lumOff val="35000"/>
                  </a:schemeClr>
                </a:solidFill>
                <a:latin typeface="Brandon Grotesque Regular"/>
                <a:cs typeface="Brandon Grotesque Regular"/>
              </a:rPr>
              <a:t>Unity </a:t>
            </a:r>
            <a:r>
              <a:rPr lang="en-US" sz="1600" baseline="30000" dirty="0">
                <a:solidFill>
                  <a:schemeClr val="tx1">
                    <a:lumMod val="65000"/>
                    <a:lumOff val="35000"/>
                  </a:schemeClr>
                </a:solidFill>
                <a:latin typeface="Brandon Grotesque Regular"/>
                <a:cs typeface="Brandon Grotesque Regular"/>
              </a:rPr>
              <a:t>4 support Microsoft’s DirectX 11, and thus the ability to take advantage of the GPU in new and exciting ways: increased </a:t>
            </a:r>
            <a:r>
              <a:rPr lang="en-US" sz="1600" baseline="30000" dirty="0" err="1">
                <a:solidFill>
                  <a:schemeClr val="tx1">
                    <a:lumMod val="65000"/>
                    <a:lumOff val="35000"/>
                  </a:schemeClr>
                </a:solidFill>
                <a:latin typeface="Brandon Grotesque Regular"/>
                <a:cs typeface="Brandon Grotesque Regular"/>
              </a:rPr>
              <a:t>shader</a:t>
            </a:r>
            <a:r>
              <a:rPr lang="en-US" sz="1600" baseline="30000" dirty="0">
                <a:solidFill>
                  <a:schemeClr val="tx1">
                    <a:lumMod val="65000"/>
                    <a:lumOff val="35000"/>
                  </a:schemeClr>
                </a:solidFill>
                <a:latin typeface="Brandon Grotesque Regular"/>
                <a:cs typeface="Brandon Grotesque Regular"/>
              </a:rPr>
              <a:t> capabilities with </a:t>
            </a:r>
            <a:r>
              <a:rPr lang="en-US" sz="1600" baseline="30000" dirty="0" err="1">
                <a:solidFill>
                  <a:schemeClr val="tx1">
                    <a:lumMod val="65000"/>
                    <a:lumOff val="35000"/>
                  </a:schemeClr>
                </a:solidFill>
                <a:latin typeface="Brandon Grotesque Regular"/>
                <a:cs typeface="Brandon Grotesque Regular"/>
              </a:rPr>
              <a:t>shader</a:t>
            </a:r>
            <a:r>
              <a:rPr lang="en-US" sz="1600" baseline="30000" dirty="0">
                <a:solidFill>
                  <a:schemeClr val="tx1">
                    <a:lumMod val="65000"/>
                    <a:lumOff val="35000"/>
                  </a:schemeClr>
                </a:solidFill>
                <a:latin typeface="Brandon Grotesque Regular"/>
                <a:cs typeface="Brandon Grotesque Regular"/>
              </a:rPr>
              <a:t> model 5, tessellation for smoother models and environments in game worlds, and compute </a:t>
            </a:r>
            <a:r>
              <a:rPr lang="en-US" sz="1600" baseline="30000" dirty="0" err="1">
                <a:solidFill>
                  <a:schemeClr val="tx1">
                    <a:lumMod val="65000"/>
                    <a:lumOff val="35000"/>
                  </a:schemeClr>
                </a:solidFill>
                <a:latin typeface="Brandon Grotesque Regular"/>
                <a:cs typeface="Brandon Grotesque Regular"/>
              </a:rPr>
              <a:t>shaders</a:t>
            </a:r>
            <a:r>
              <a:rPr lang="en-US" sz="1600" baseline="30000" dirty="0">
                <a:solidFill>
                  <a:schemeClr val="tx1">
                    <a:lumMod val="65000"/>
                    <a:lumOff val="35000"/>
                  </a:schemeClr>
                </a:solidFill>
                <a:latin typeface="Brandon Grotesque Regular"/>
                <a:cs typeface="Brandon Grotesque Regular"/>
              </a:rPr>
              <a:t> for advanced GPU computation.</a:t>
            </a:r>
          </a:p>
        </p:txBody>
      </p:sp>
    </p:spTree>
    <p:extLst>
      <p:ext uri="{BB962C8B-B14F-4D97-AF65-F5344CB8AC3E}">
        <p14:creationId xmlns:p14="http://schemas.microsoft.com/office/powerpoint/2010/main" val="271014132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6.jpg" descr="/Users/jungkwak/Desktop/Unity4_ppt/16-9_images/6.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p:nvPr>
        </p:nvSpPr>
        <p:spPr>
          <a:xfrm>
            <a:off x="457200" y="2343150"/>
            <a:ext cx="6085840" cy="655319"/>
          </a:xfrm>
          <a:ln>
            <a:noFill/>
          </a:ln>
        </p:spPr>
        <p:txBody>
          <a:bodyPr>
            <a:normAutofit/>
          </a:bodyPr>
          <a:lstStyle/>
          <a:p>
            <a:pPr algn="l"/>
            <a:r>
              <a:rPr lang="en-US" sz="3200" dirty="0" smtClean="0">
                <a:latin typeface="Klavika"/>
                <a:cs typeface="Klavika"/>
              </a:rPr>
              <a:t>Scripting</a:t>
            </a:r>
            <a:endParaRPr lang="en-US" sz="3200" dirty="0">
              <a:latin typeface="Klavika"/>
              <a:cs typeface="Klavika"/>
            </a:endParaRPr>
          </a:p>
        </p:txBody>
      </p:sp>
      <p:sp>
        <p:nvSpPr>
          <p:cNvPr id="8" name="Title 1"/>
          <p:cNvSpPr txBox="1">
            <a:spLocks/>
          </p:cNvSpPr>
          <p:nvPr/>
        </p:nvSpPr>
        <p:spPr>
          <a:xfrm>
            <a:off x="457200" y="3063715"/>
            <a:ext cx="7975600" cy="1489235"/>
          </a:xfrm>
          <a:prstGeom prst="rect">
            <a:avLst/>
          </a:prstGeom>
          <a:ln>
            <a:noFill/>
          </a:ln>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600" baseline="30000" dirty="0" smtClean="0">
                <a:solidFill>
                  <a:schemeClr val="tx1">
                    <a:lumMod val="65000"/>
                    <a:lumOff val="35000"/>
                  </a:schemeClr>
                </a:solidFill>
                <a:latin typeface="Brandon Grotesque Medium"/>
                <a:cs typeface="Brandon Grotesque Medium"/>
              </a:rPr>
              <a:t>Flexible Scripting</a:t>
            </a:r>
          </a:p>
          <a:p>
            <a:pPr algn="l"/>
            <a:r>
              <a:rPr lang="en-US" sz="1600" baseline="30000" dirty="0" smtClean="0">
                <a:solidFill>
                  <a:schemeClr val="tx1">
                    <a:lumMod val="65000"/>
                    <a:lumOff val="35000"/>
                  </a:schemeClr>
                </a:solidFill>
                <a:latin typeface="Brandon Grotesque Regular"/>
                <a:cs typeface="Brandon Grotesque Regular"/>
              </a:rPr>
              <a:t>Unity </a:t>
            </a:r>
            <a:r>
              <a:rPr lang="en-US" sz="1600" baseline="30000" dirty="0">
                <a:solidFill>
                  <a:schemeClr val="tx1">
                    <a:lumMod val="65000"/>
                    <a:lumOff val="35000"/>
                  </a:schemeClr>
                </a:solidFill>
                <a:latin typeface="Brandon Grotesque Regular"/>
                <a:cs typeface="Brandon Grotesque Regular"/>
              </a:rPr>
              <a:t>supports three scripting languages: Java-Script, C# and a dialect of Python named Boo. All three run on the Open Source .NET platform, Mono, and are compiled to native code to run nearly as fast as C++. You benefit from fast iteration, fast execution and the full strength and flexibility of one of the world’s leading programming environments.</a:t>
            </a:r>
          </a:p>
          <a:p>
            <a:pPr algn="l"/>
            <a:endParaRPr lang="en-US" sz="1600" baseline="30000" dirty="0">
              <a:solidFill>
                <a:schemeClr val="tx1">
                  <a:lumMod val="65000"/>
                  <a:lumOff val="35000"/>
                </a:schemeClr>
              </a:solidFill>
              <a:latin typeface="Brandon Grotesque Regular"/>
              <a:cs typeface="Brandon Grotesque Regular"/>
            </a:endParaRPr>
          </a:p>
          <a:p>
            <a:pPr algn="l"/>
            <a:r>
              <a:rPr lang="en-US" sz="1600" baseline="30000" dirty="0" smtClean="0">
                <a:solidFill>
                  <a:schemeClr val="tx1">
                    <a:lumMod val="65000"/>
                    <a:lumOff val="35000"/>
                  </a:schemeClr>
                </a:solidFill>
                <a:latin typeface="Brandon Grotesque Medium"/>
                <a:cs typeface="Brandon Grotesque Medium"/>
              </a:rPr>
              <a:t>Easy Debugging</a:t>
            </a:r>
          </a:p>
          <a:p>
            <a:pPr algn="l"/>
            <a:r>
              <a:rPr lang="en-US" sz="1600" baseline="30000" dirty="0" smtClean="0">
                <a:solidFill>
                  <a:schemeClr val="tx1">
                    <a:lumMod val="65000"/>
                    <a:lumOff val="35000"/>
                  </a:schemeClr>
                </a:solidFill>
                <a:latin typeface="Brandon Grotesque Regular"/>
                <a:cs typeface="Brandon Grotesque Regular"/>
              </a:rPr>
              <a:t>Unity </a:t>
            </a:r>
            <a:r>
              <a:rPr lang="en-US" sz="1600" baseline="30000" dirty="0">
                <a:solidFill>
                  <a:schemeClr val="tx1">
                    <a:lumMod val="65000"/>
                    <a:lumOff val="35000"/>
                  </a:schemeClr>
                </a:solidFill>
                <a:latin typeface="Brandon Grotesque Regular"/>
                <a:cs typeface="Brandon Grotesque Regular"/>
              </a:rPr>
              <a:t>provides fully-integrated script debugging with </a:t>
            </a:r>
            <a:r>
              <a:rPr lang="en-US" sz="1600" baseline="30000" dirty="0" err="1">
                <a:solidFill>
                  <a:schemeClr val="tx1">
                    <a:lumMod val="65000"/>
                    <a:lumOff val="35000"/>
                  </a:schemeClr>
                </a:solidFill>
                <a:latin typeface="Brandon Grotesque Regular"/>
                <a:cs typeface="Brandon Grotesque Regular"/>
              </a:rPr>
              <a:t>MonoDevelop</a:t>
            </a:r>
            <a:r>
              <a:rPr lang="en-US" sz="1600" baseline="30000" dirty="0">
                <a:solidFill>
                  <a:schemeClr val="tx1">
                    <a:lumMod val="65000"/>
                    <a:lumOff val="35000"/>
                  </a:schemeClr>
                </a:solidFill>
                <a:latin typeface="Brandon Grotesque Regular"/>
                <a:cs typeface="Brandon Grotesque Regular"/>
              </a:rPr>
              <a:t> for both Windows and Mac. You can pause your game, do single step line by line, set breakpoints and inspect values.</a:t>
            </a:r>
          </a:p>
        </p:txBody>
      </p:sp>
    </p:spTree>
    <p:extLst>
      <p:ext uri="{BB962C8B-B14F-4D97-AF65-F5344CB8AC3E}">
        <p14:creationId xmlns:p14="http://schemas.microsoft.com/office/powerpoint/2010/main" val="348934288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7b.jpg" descr="/Users/jungkwak/Desktop/Unity4_ppt/16-9_images/7b.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 name="Title 1"/>
          <p:cNvSpPr txBox="1">
            <a:spLocks/>
          </p:cNvSpPr>
          <p:nvPr/>
        </p:nvSpPr>
        <p:spPr>
          <a:xfrm>
            <a:off x="457200" y="361950"/>
            <a:ext cx="3647440" cy="655319"/>
          </a:xfrm>
          <a:prstGeom prst="rect">
            <a:avLst/>
          </a:prstGeom>
          <a:ln>
            <a:noFill/>
          </a:ln>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dirty="0" smtClean="0">
                <a:latin typeface="Klavika"/>
                <a:cs typeface="Klavika"/>
              </a:rPr>
              <a:t>Efficient Workflow</a:t>
            </a:r>
            <a:endParaRPr lang="en-US" sz="3200" dirty="0">
              <a:latin typeface="Klavika"/>
              <a:cs typeface="Klavika"/>
            </a:endParaRPr>
          </a:p>
        </p:txBody>
      </p:sp>
      <p:sp>
        <p:nvSpPr>
          <p:cNvPr id="5" name="Title 1"/>
          <p:cNvSpPr txBox="1">
            <a:spLocks/>
          </p:cNvSpPr>
          <p:nvPr/>
        </p:nvSpPr>
        <p:spPr>
          <a:xfrm>
            <a:off x="457200" y="971550"/>
            <a:ext cx="4953000" cy="3653334"/>
          </a:xfrm>
          <a:prstGeom prst="rect">
            <a:avLst/>
          </a:prstGeom>
          <a:ln>
            <a:noFill/>
          </a:ln>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600" baseline="30000" dirty="0" smtClean="0">
                <a:solidFill>
                  <a:schemeClr val="tx1">
                    <a:lumMod val="65000"/>
                    <a:lumOff val="35000"/>
                  </a:schemeClr>
                </a:solidFill>
                <a:latin typeface="Brandon Grotesque Medium"/>
                <a:cs typeface="Brandon Grotesque Medium"/>
              </a:rPr>
              <a:t>Unmatched Speed and Organized Asset Management</a:t>
            </a:r>
          </a:p>
          <a:p>
            <a:pPr algn="l"/>
            <a:r>
              <a:rPr lang="en-US" sz="1600" baseline="30000" dirty="0" smtClean="0">
                <a:solidFill>
                  <a:schemeClr val="tx1">
                    <a:lumMod val="65000"/>
                    <a:lumOff val="35000"/>
                  </a:schemeClr>
                </a:solidFill>
                <a:latin typeface="Brandon Grotesque Regular"/>
                <a:cs typeface="Brandon Grotesque Regular"/>
              </a:rPr>
              <a:t>The </a:t>
            </a:r>
            <a:r>
              <a:rPr lang="en-US" sz="1600" baseline="30000" dirty="0">
                <a:solidFill>
                  <a:schemeClr val="tx1">
                    <a:lumMod val="65000"/>
                    <a:lumOff val="35000"/>
                  </a:schemeClr>
                </a:solidFill>
                <a:latin typeface="Brandon Grotesque Regular"/>
                <a:cs typeface="Brandon Grotesque Regular"/>
              </a:rPr>
              <a:t>Unity Asset Pipeline is unmatched for its seamless importing and breadth of support. All assets are automatically imported upon save, and ready to work with in the Unity Editor. Unity can import 3D models, bones and animations from almost any 3D application. </a:t>
            </a:r>
          </a:p>
          <a:p>
            <a:pPr algn="l"/>
            <a:endParaRPr lang="en-US" sz="1600" baseline="30000" dirty="0">
              <a:solidFill>
                <a:schemeClr val="tx1">
                  <a:lumMod val="65000"/>
                  <a:lumOff val="35000"/>
                </a:schemeClr>
              </a:solidFill>
              <a:latin typeface="Brandon Grotesque Regular"/>
              <a:cs typeface="Brandon Grotesque Regular"/>
            </a:endParaRPr>
          </a:p>
          <a:p>
            <a:pPr algn="l"/>
            <a:r>
              <a:rPr lang="en-US" sz="1600" baseline="30000" dirty="0">
                <a:solidFill>
                  <a:schemeClr val="tx1">
                    <a:lumMod val="65000"/>
                    <a:lumOff val="35000"/>
                  </a:schemeClr>
                </a:solidFill>
                <a:latin typeface="Brandon Grotesque Regular"/>
                <a:cs typeface="Brandon Grotesque Regular"/>
              </a:rPr>
              <a:t>Textures and scripts are handled efficiently. Unity imports any audio format that is supported by FMOD, and can convert and distribute it as </a:t>
            </a:r>
            <a:r>
              <a:rPr lang="en-US" sz="1600" baseline="30000" dirty="0" err="1">
                <a:solidFill>
                  <a:schemeClr val="tx1">
                    <a:lumMod val="65000"/>
                    <a:lumOff val="35000"/>
                  </a:schemeClr>
                </a:solidFill>
                <a:latin typeface="Brandon Grotesque Regular"/>
                <a:cs typeface="Brandon Grotesque Regular"/>
              </a:rPr>
              <a:t>Ogg</a:t>
            </a:r>
            <a:r>
              <a:rPr lang="en-US" sz="1600" baseline="30000" dirty="0">
                <a:solidFill>
                  <a:schemeClr val="tx1">
                    <a:lumMod val="65000"/>
                    <a:lumOff val="35000"/>
                  </a:schemeClr>
                </a:solidFill>
                <a:latin typeface="Brandon Grotesque Regular"/>
                <a:cs typeface="Brandon Grotesque Regular"/>
              </a:rPr>
              <a:t> </a:t>
            </a:r>
            <a:r>
              <a:rPr lang="en-US" sz="1600" baseline="30000" dirty="0" err="1">
                <a:solidFill>
                  <a:schemeClr val="tx1">
                    <a:lumMod val="65000"/>
                    <a:lumOff val="35000"/>
                  </a:schemeClr>
                </a:solidFill>
                <a:latin typeface="Brandon Grotesque Regular"/>
                <a:cs typeface="Brandon Grotesque Regular"/>
              </a:rPr>
              <a:t>Vorbis</a:t>
            </a:r>
            <a:r>
              <a:rPr lang="en-US" sz="1600" baseline="30000" dirty="0">
                <a:solidFill>
                  <a:schemeClr val="tx1">
                    <a:lumMod val="65000"/>
                    <a:lumOff val="35000"/>
                  </a:schemeClr>
                </a:solidFill>
                <a:latin typeface="Brandon Grotesque Regular"/>
                <a:cs typeface="Brandon Grotesque Regular"/>
              </a:rPr>
              <a:t> to improve overall game performance.</a:t>
            </a:r>
          </a:p>
          <a:p>
            <a:pPr algn="l"/>
            <a:endParaRPr lang="en-US" sz="1600" baseline="30000" dirty="0">
              <a:solidFill>
                <a:schemeClr val="tx1">
                  <a:lumMod val="65000"/>
                  <a:lumOff val="35000"/>
                </a:schemeClr>
              </a:solidFill>
              <a:latin typeface="Brandon Grotesque Regular"/>
              <a:cs typeface="Brandon Grotesque Regular"/>
            </a:endParaRPr>
          </a:p>
          <a:p>
            <a:pPr algn="l"/>
            <a:r>
              <a:rPr lang="en-US" sz="1600" baseline="30000" dirty="0">
                <a:solidFill>
                  <a:schemeClr val="tx1">
                    <a:lumMod val="65000"/>
                    <a:lumOff val="35000"/>
                  </a:schemeClr>
                </a:solidFill>
                <a:latin typeface="Brandon Grotesque Regular"/>
                <a:cs typeface="Brandon Grotesque Regular"/>
              </a:rPr>
              <a:t>New Project Window workflows in Unity 4 allow for fast asset search and management. Users can also search, live preview and purchase assets from the Asset Store in the main Project Window. New component-based workflow lets you add components to objects via a handy new drop-down button. New copy/paste functionality makes it a breeze to move components between game objects, or retrieve your tweaks and edits back from Play mode. You can even rearrange your image effects by simply moving components up or down the stack to quickly achieve the effect you want.</a:t>
            </a:r>
          </a:p>
          <a:p>
            <a:pPr algn="l"/>
            <a:endParaRPr lang="en-US" sz="1600" baseline="30000" dirty="0">
              <a:solidFill>
                <a:schemeClr val="tx1">
                  <a:lumMod val="65000"/>
                  <a:lumOff val="35000"/>
                </a:schemeClr>
              </a:solidFill>
              <a:latin typeface="Brandon Grotesque Medium"/>
              <a:cs typeface="Brandon Grotesque Medium"/>
            </a:endParaRPr>
          </a:p>
          <a:p>
            <a:pPr algn="l"/>
            <a:r>
              <a:rPr lang="en-US" sz="1600" baseline="30000" dirty="0" smtClean="0">
                <a:solidFill>
                  <a:schemeClr val="tx1">
                    <a:lumMod val="65000"/>
                    <a:lumOff val="35000"/>
                  </a:schemeClr>
                </a:solidFill>
                <a:latin typeface="Brandon Grotesque Medium"/>
                <a:cs typeface="Brandon Grotesque Medium"/>
              </a:rPr>
              <a:t>Native Support for </a:t>
            </a:r>
            <a:r>
              <a:rPr lang="en-US" sz="1600" baseline="30000" dirty="0" err="1" smtClean="0">
                <a:solidFill>
                  <a:schemeClr val="tx1">
                    <a:lumMod val="65000"/>
                    <a:lumOff val="35000"/>
                  </a:schemeClr>
                </a:solidFill>
                <a:latin typeface="Brandon Grotesque Medium"/>
                <a:cs typeface="Brandon Grotesque Medium"/>
              </a:rPr>
              <a:t>Allegorithmic</a:t>
            </a:r>
            <a:r>
              <a:rPr lang="en-US" sz="1600" baseline="30000" dirty="0" smtClean="0">
                <a:solidFill>
                  <a:schemeClr val="tx1">
                    <a:lumMod val="65000"/>
                    <a:lumOff val="35000"/>
                  </a:schemeClr>
                </a:solidFill>
                <a:latin typeface="Brandon Grotesque Medium"/>
                <a:cs typeface="Brandon Grotesque Medium"/>
              </a:rPr>
              <a:t> Substances</a:t>
            </a:r>
            <a:endParaRPr lang="en-US" sz="1600" baseline="30000" dirty="0">
              <a:solidFill>
                <a:schemeClr val="tx1">
                  <a:lumMod val="65000"/>
                  <a:lumOff val="35000"/>
                </a:schemeClr>
              </a:solidFill>
              <a:latin typeface="Brandon Grotesque Medium"/>
              <a:cs typeface="Brandon Grotesque Medium"/>
            </a:endParaRPr>
          </a:p>
          <a:p>
            <a:pPr algn="l"/>
            <a:r>
              <a:rPr lang="en-US" sz="1600" baseline="30000" dirty="0">
                <a:solidFill>
                  <a:schemeClr val="tx1">
                    <a:lumMod val="65000"/>
                    <a:lumOff val="35000"/>
                  </a:schemeClr>
                </a:solidFill>
                <a:latin typeface="Brandon Grotesque Regular"/>
                <a:cs typeface="Brandon Grotesque Regular"/>
              </a:rPr>
              <a:t>With Unity, you can load </a:t>
            </a:r>
            <a:r>
              <a:rPr lang="en-US" sz="1600" baseline="30000" dirty="0" err="1">
                <a:solidFill>
                  <a:schemeClr val="tx1">
                    <a:lumMod val="65000"/>
                    <a:lumOff val="35000"/>
                  </a:schemeClr>
                </a:solidFill>
                <a:latin typeface="Brandon Grotesque Regular"/>
                <a:cs typeface="Brandon Grotesque Regular"/>
              </a:rPr>
              <a:t>Allegorithmic</a:t>
            </a:r>
            <a:r>
              <a:rPr lang="en-US" sz="1600" baseline="30000" dirty="0">
                <a:solidFill>
                  <a:schemeClr val="tx1">
                    <a:lumMod val="65000"/>
                    <a:lumOff val="35000"/>
                  </a:schemeClr>
                </a:solidFill>
                <a:latin typeface="Brandon Grotesque Regular"/>
                <a:cs typeface="Brandon Grotesque Regular"/>
              </a:rPr>
              <a:t> Substance files straight into your project, and tweak and adjust their parameters inside the Unity Editor.</a:t>
            </a:r>
          </a:p>
        </p:txBody>
      </p:sp>
    </p:spTree>
    <p:extLst>
      <p:ext uri="{BB962C8B-B14F-4D97-AF65-F5344CB8AC3E}">
        <p14:creationId xmlns:p14="http://schemas.microsoft.com/office/powerpoint/2010/main" val="44775136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8.jpg" descr="/Users/jungkwak/Desktop/Unity4_ppt/16-9_images/8.jpg"/>
          <p:cNvPicPr>
            <a:picLocks noChangeAspect="1"/>
          </p:cNvPicPr>
          <p:nvPr/>
        </p:nvPicPr>
        <p:blipFill>
          <a:blip r:embed="rId2" r:link="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Title 1"/>
          <p:cNvSpPr>
            <a:spLocks noGrp="1"/>
          </p:cNvSpPr>
          <p:nvPr>
            <p:ph type="title"/>
          </p:nvPr>
        </p:nvSpPr>
        <p:spPr>
          <a:xfrm>
            <a:off x="457200" y="1273967"/>
            <a:ext cx="6085840" cy="655319"/>
          </a:xfrm>
          <a:ln>
            <a:noFill/>
          </a:ln>
        </p:spPr>
        <p:txBody>
          <a:bodyPr>
            <a:normAutofit/>
          </a:bodyPr>
          <a:lstStyle/>
          <a:p>
            <a:pPr algn="l"/>
            <a:r>
              <a:rPr lang="en-US" sz="3200" dirty="0" err="1" smtClean="0">
                <a:solidFill>
                  <a:schemeClr val="bg1"/>
                </a:solidFill>
                <a:latin typeface="Klavika"/>
                <a:cs typeface="Klavika"/>
              </a:rPr>
              <a:t>Mecanim</a:t>
            </a:r>
            <a:endParaRPr lang="en-US" sz="3200" dirty="0">
              <a:solidFill>
                <a:schemeClr val="bg1"/>
              </a:solidFill>
              <a:latin typeface="Klavika"/>
              <a:cs typeface="Klavika"/>
            </a:endParaRPr>
          </a:p>
        </p:txBody>
      </p:sp>
      <p:sp>
        <p:nvSpPr>
          <p:cNvPr id="6" name="Title 1"/>
          <p:cNvSpPr txBox="1">
            <a:spLocks/>
          </p:cNvSpPr>
          <p:nvPr/>
        </p:nvSpPr>
        <p:spPr>
          <a:xfrm>
            <a:off x="457200" y="1456371"/>
            <a:ext cx="4988560" cy="3504725"/>
          </a:xfrm>
          <a:prstGeom prst="rect">
            <a:avLst/>
          </a:prstGeom>
          <a:ln>
            <a:noFill/>
          </a:ln>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600" baseline="30000" dirty="0" smtClean="0">
                <a:solidFill>
                  <a:schemeClr val="bg1"/>
                </a:solidFill>
                <a:latin typeface="Brandon Grotesque Medium"/>
                <a:cs typeface="Brandon Grotesque Medium"/>
              </a:rPr>
              <a:t>Character Animation Transformation</a:t>
            </a:r>
          </a:p>
          <a:p>
            <a:pPr algn="l"/>
            <a:r>
              <a:rPr lang="en-US" sz="1600" baseline="30000" dirty="0" err="1" smtClean="0">
                <a:solidFill>
                  <a:schemeClr val="bg1">
                    <a:lumMod val="95000"/>
                  </a:schemeClr>
                </a:solidFill>
                <a:latin typeface="Brandon Grotesque Regular"/>
                <a:cs typeface="Brandon Grotesque Regular"/>
              </a:rPr>
              <a:t>Mecanim</a:t>
            </a:r>
            <a:r>
              <a:rPr lang="en-US" sz="1600" baseline="30000" dirty="0" smtClean="0">
                <a:solidFill>
                  <a:schemeClr val="bg1">
                    <a:lumMod val="95000"/>
                  </a:schemeClr>
                </a:solidFill>
                <a:latin typeface="Brandon Grotesque Regular"/>
                <a:cs typeface="Brandon Grotesque Regular"/>
              </a:rPr>
              <a:t> </a:t>
            </a:r>
            <a:r>
              <a:rPr lang="en-US" sz="1600" baseline="30000" dirty="0">
                <a:solidFill>
                  <a:schemeClr val="bg1">
                    <a:lumMod val="95000"/>
                  </a:schemeClr>
                </a:solidFill>
                <a:latin typeface="Brandon Grotesque Regular"/>
                <a:cs typeface="Brandon Grotesque Regular"/>
              </a:rPr>
              <a:t>is Unity’s uniquely powerful and flexible character animation system, bringing your humanoid characters to life with incredibly fluid and natural motion.</a:t>
            </a:r>
          </a:p>
          <a:p>
            <a:pPr algn="l"/>
            <a:endParaRPr lang="en-US" sz="1600" baseline="30000" dirty="0">
              <a:solidFill>
                <a:schemeClr val="bg1">
                  <a:lumMod val="95000"/>
                </a:schemeClr>
              </a:solidFill>
              <a:latin typeface="Brandon Grotesque Regular"/>
              <a:cs typeface="Brandon Grotesque Regular"/>
            </a:endParaRPr>
          </a:p>
          <a:p>
            <a:pPr algn="l"/>
            <a:r>
              <a:rPr lang="en-US" sz="1600" baseline="30000" dirty="0">
                <a:solidFill>
                  <a:schemeClr val="bg1">
                    <a:lumMod val="95000"/>
                  </a:schemeClr>
                </a:solidFill>
                <a:latin typeface="Brandon Grotesque Regular"/>
                <a:cs typeface="Brandon Grotesque Regular"/>
              </a:rPr>
              <a:t>Once you set up your rigged models in Unity, advanced retargeting makes it possible to use and re-use animations across a wide variety of character physiques. Import animation and motion capture data from your favorite tool – or from the Asset Store – and your characters will move fluidly while using extremely few CPU cycles.</a:t>
            </a:r>
          </a:p>
          <a:p>
            <a:pPr algn="l"/>
            <a:endParaRPr lang="en-US" sz="1600" baseline="30000" dirty="0" smtClean="0">
              <a:solidFill>
                <a:schemeClr val="bg1">
                  <a:lumMod val="95000"/>
                </a:schemeClr>
              </a:solidFill>
              <a:latin typeface="Brandon Grotesque Regular"/>
              <a:cs typeface="Brandon Grotesque Regular"/>
            </a:endParaRPr>
          </a:p>
          <a:p>
            <a:pPr algn="l"/>
            <a:r>
              <a:rPr lang="en-US" sz="1600" baseline="30000" dirty="0" smtClean="0">
                <a:solidFill>
                  <a:schemeClr val="bg1">
                    <a:lumMod val="95000"/>
                  </a:schemeClr>
                </a:solidFill>
                <a:latin typeface="Brandon Grotesque Regular"/>
                <a:cs typeface="Brandon Grotesque Regular"/>
              </a:rPr>
              <a:t>Define </a:t>
            </a:r>
            <a:r>
              <a:rPr lang="en-US" sz="1600" baseline="30000" dirty="0">
                <a:solidFill>
                  <a:schemeClr val="bg1">
                    <a:lumMod val="95000"/>
                  </a:schemeClr>
                </a:solidFill>
                <a:latin typeface="Brandon Grotesque Regular"/>
                <a:cs typeface="Brandon Grotesque Regular"/>
              </a:rPr>
              <a:t>and refine your animations using Unity’s visual tools. Easily construct and edit complex state machines and blend trees for complete control over how your characters move. Need to animate vast armies? Not only is character setup precise and efficient, but </a:t>
            </a:r>
            <a:r>
              <a:rPr lang="en-US" sz="1600" baseline="30000" dirty="0" err="1">
                <a:solidFill>
                  <a:schemeClr val="bg1">
                    <a:lumMod val="95000"/>
                  </a:schemeClr>
                </a:solidFill>
                <a:latin typeface="Brandon Grotesque Regular"/>
                <a:cs typeface="Brandon Grotesque Regular"/>
              </a:rPr>
              <a:t>Mecanim’s</a:t>
            </a:r>
            <a:r>
              <a:rPr lang="en-US" sz="1600" baseline="30000" dirty="0">
                <a:solidFill>
                  <a:schemeClr val="bg1">
                    <a:lumMod val="95000"/>
                  </a:schemeClr>
                </a:solidFill>
                <a:latin typeface="Brandon Grotesque Regular"/>
                <a:cs typeface="Brandon Grotesque Regular"/>
              </a:rPr>
              <a:t> stability and power – combined with new optimizations, such as skinned mesh instancing – ensure smooth runtime performance.</a:t>
            </a:r>
          </a:p>
        </p:txBody>
      </p:sp>
    </p:spTree>
    <p:extLst>
      <p:ext uri="{BB962C8B-B14F-4D97-AF65-F5344CB8AC3E}">
        <p14:creationId xmlns:p14="http://schemas.microsoft.com/office/powerpoint/2010/main" val="143731495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3693</TotalTime>
  <Words>1707</Words>
  <Application>Microsoft Macintosh PowerPoint</Application>
  <PresentationFormat>On-screen Show (16:9)</PresentationFormat>
  <Paragraphs>83</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PowerPoint Presentation</vt:lpstr>
      <vt:lpstr>Table of Contents</vt:lpstr>
      <vt:lpstr>What is Unity?</vt:lpstr>
      <vt:lpstr>Asset Store</vt:lpstr>
      <vt:lpstr>Lighting &amp; Rendering</vt:lpstr>
      <vt:lpstr>Performance</vt:lpstr>
      <vt:lpstr>Scripting</vt:lpstr>
      <vt:lpstr>PowerPoint Presentation</vt:lpstr>
      <vt:lpstr>Mecanim</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Jung Kwak</dc:creator>
  <cp:lastModifiedBy>Michael Chatzilias</cp:lastModifiedBy>
  <cp:revision>52</cp:revision>
  <dcterms:created xsi:type="dcterms:W3CDTF">2012-12-14T17:14:08Z</dcterms:created>
  <dcterms:modified xsi:type="dcterms:W3CDTF">2014-05-08T12:02:12Z</dcterms:modified>
</cp:coreProperties>
</file>

<file path=docProps/thumbnail.jpeg>
</file>